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46"/>
  </p:notesMasterIdLst>
  <p:sldIdLst>
    <p:sldId id="256" r:id="rId3"/>
    <p:sldId id="257" r:id="rId4"/>
    <p:sldId id="261" r:id="rId5"/>
    <p:sldId id="263" r:id="rId6"/>
    <p:sldId id="262" r:id="rId7"/>
    <p:sldId id="266" r:id="rId8"/>
    <p:sldId id="264" r:id="rId9"/>
    <p:sldId id="265" r:id="rId10"/>
    <p:sldId id="267" r:id="rId11"/>
    <p:sldId id="268" r:id="rId12"/>
    <p:sldId id="270" r:id="rId13"/>
    <p:sldId id="269" r:id="rId14"/>
    <p:sldId id="294" r:id="rId15"/>
    <p:sldId id="295" r:id="rId16"/>
    <p:sldId id="296" r:id="rId17"/>
    <p:sldId id="303" r:id="rId18"/>
    <p:sldId id="293" r:id="rId19"/>
    <p:sldId id="298" r:id="rId20"/>
    <p:sldId id="273" r:id="rId21"/>
    <p:sldId id="275" r:id="rId22"/>
    <p:sldId id="305" r:id="rId23"/>
    <p:sldId id="306" r:id="rId24"/>
    <p:sldId id="307" r:id="rId25"/>
    <p:sldId id="274" r:id="rId26"/>
    <p:sldId id="279" r:id="rId27"/>
    <p:sldId id="302" r:id="rId28"/>
    <p:sldId id="297" r:id="rId29"/>
    <p:sldId id="278" r:id="rId30"/>
    <p:sldId id="280" r:id="rId31"/>
    <p:sldId id="277" r:id="rId32"/>
    <p:sldId id="288" r:id="rId33"/>
    <p:sldId id="281" r:id="rId34"/>
    <p:sldId id="287" r:id="rId35"/>
    <p:sldId id="301" r:id="rId36"/>
    <p:sldId id="286" r:id="rId37"/>
    <p:sldId id="285" r:id="rId38"/>
    <p:sldId id="290" r:id="rId39"/>
    <p:sldId id="291" r:id="rId40"/>
    <p:sldId id="292" r:id="rId41"/>
    <p:sldId id="284" r:id="rId42"/>
    <p:sldId id="289" r:id="rId43"/>
    <p:sldId id="283" r:id="rId44"/>
    <p:sldId id="282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695"/>
    <a:srgbClr val="171794"/>
    <a:srgbClr val="000B5B"/>
    <a:srgbClr val="010D64"/>
    <a:srgbClr val="E7A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D4FCFE-6F7B-4DF7-A137-4EB1C8C2B33B}" type="doc">
      <dgm:prSet loTypeId="urn:microsoft.com/office/officeart/2005/8/layout/lProcess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0FEA4AE-B191-43CB-8F56-E175FA5CF90E}">
      <dgm:prSet phldrT="[Text]" phldr="0"/>
      <dgm:spPr/>
      <dgm:t>
        <a:bodyPr/>
        <a:lstStyle/>
        <a:p>
          <a:r>
            <a:rPr lang="en-US"/>
            <a:t>Residential</a:t>
          </a:r>
        </a:p>
      </dgm:t>
    </dgm:pt>
    <dgm:pt modelId="{6E4A75A2-F6D7-4028-A564-82420DBB3B93}" type="parTrans" cxnId="{40DDA95E-E4C5-42D5-800F-3EA10A9145E8}">
      <dgm:prSet/>
      <dgm:spPr/>
      <dgm:t>
        <a:bodyPr/>
        <a:lstStyle/>
        <a:p>
          <a:endParaRPr lang="en-US"/>
        </a:p>
      </dgm:t>
    </dgm:pt>
    <dgm:pt modelId="{3F7108C0-42D5-4D22-A01A-8B163C8E6370}" type="sibTrans" cxnId="{40DDA95E-E4C5-42D5-800F-3EA10A9145E8}">
      <dgm:prSet/>
      <dgm:spPr/>
      <dgm:t>
        <a:bodyPr/>
        <a:lstStyle/>
        <a:p>
          <a:endParaRPr lang="en-US"/>
        </a:p>
      </dgm:t>
    </dgm:pt>
    <dgm:pt modelId="{42038D27-D759-461A-B2DA-FEAB63FA38A2}">
      <dgm:prSet phldrT="[Text]" phldr="0" custT="1"/>
      <dgm:spPr/>
      <dgm:t>
        <a:bodyPr/>
        <a:lstStyle/>
        <a:p>
          <a:r>
            <a:rPr lang="en-US" sz="2000"/>
            <a:t>Cyber Space</a:t>
          </a:r>
        </a:p>
      </dgm:t>
    </dgm:pt>
    <dgm:pt modelId="{3015CAA7-42F4-45B8-9435-519B18132E56}" type="parTrans" cxnId="{91FA3C76-2007-46A3-B46F-7E09D83774E0}">
      <dgm:prSet/>
      <dgm:spPr/>
      <dgm:t>
        <a:bodyPr/>
        <a:lstStyle/>
        <a:p>
          <a:endParaRPr lang="en-US"/>
        </a:p>
      </dgm:t>
    </dgm:pt>
    <dgm:pt modelId="{0C201D15-BA34-46F3-937B-663785E9BDA8}" type="sibTrans" cxnId="{91FA3C76-2007-46A3-B46F-7E09D83774E0}">
      <dgm:prSet/>
      <dgm:spPr/>
      <dgm:t>
        <a:bodyPr/>
        <a:lstStyle/>
        <a:p>
          <a:endParaRPr lang="en-US"/>
        </a:p>
      </dgm:t>
    </dgm:pt>
    <dgm:pt modelId="{53141F1A-23B9-4471-9DBD-E708FF62412D}">
      <dgm:prSet phldrT="[Text]" phldr="0" custT="1"/>
      <dgm:spPr/>
      <dgm:t>
        <a:bodyPr/>
        <a:lstStyle/>
        <a:p>
          <a:r>
            <a:rPr lang="en-US" sz="1600"/>
            <a:t>Launching Point </a:t>
          </a:r>
        </a:p>
        <a:p>
          <a:r>
            <a:rPr lang="en-US" sz="1600"/>
            <a:t>at JMU- college Immersion</a:t>
          </a:r>
        </a:p>
      </dgm:t>
    </dgm:pt>
    <dgm:pt modelId="{D6C4D635-0C43-4C24-A0EF-C2783A4D8984}" type="parTrans" cxnId="{0B92E2CD-0A48-4D39-B530-A67253D3752A}">
      <dgm:prSet/>
      <dgm:spPr/>
      <dgm:t>
        <a:bodyPr/>
        <a:lstStyle/>
        <a:p>
          <a:endParaRPr lang="en-US"/>
        </a:p>
      </dgm:t>
    </dgm:pt>
    <dgm:pt modelId="{1037671D-6070-4C84-9A7C-53A7FE60B1FD}" type="sibTrans" cxnId="{0B92E2CD-0A48-4D39-B530-A67253D3752A}">
      <dgm:prSet/>
      <dgm:spPr/>
      <dgm:t>
        <a:bodyPr/>
        <a:lstStyle/>
        <a:p>
          <a:endParaRPr lang="en-US"/>
        </a:p>
      </dgm:t>
    </dgm:pt>
    <dgm:pt modelId="{699C31D7-768F-4A23-9613-9128186CEE75}">
      <dgm:prSet phldrT="[Text]" phldr="0"/>
      <dgm:spPr/>
      <dgm:t>
        <a:bodyPr/>
        <a:lstStyle/>
        <a:p>
          <a:r>
            <a:rPr lang="en-US"/>
            <a:t>Virtual/Hybrid</a:t>
          </a:r>
        </a:p>
      </dgm:t>
    </dgm:pt>
    <dgm:pt modelId="{01070AE4-C7DD-4CF4-85E5-924B0A381F75}" type="parTrans" cxnId="{78BD02E5-F34E-4B2B-9E3A-DC47DB821FF6}">
      <dgm:prSet/>
      <dgm:spPr/>
      <dgm:t>
        <a:bodyPr/>
        <a:lstStyle/>
        <a:p>
          <a:endParaRPr lang="en-US"/>
        </a:p>
      </dgm:t>
    </dgm:pt>
    <dgm:pt modelId="{8DCFE2F7-18A8-42DF-A90D-6EDB6FAED925}" type="sibTrans" cxnId="{78BD02E5-F34E-4B2B-9E3A-DC47DB821FF6}">
      <dgm:prSet/>
      <dgm:spPr/>
      <dgm:t>
        <a:bodyPr/>
        <a:lstStyle/>
        <a:p>
          <a:endParaRPr lang="en-US"/>
        </a:p>
      </dgm:t>
    </dgm:pt>
    <dgm:pt modelId="{F41AEA0D-A332-446A-841B-38D0A9FF2D62}">
      <dgm:prSet phldrT="[Text]" phldr="0" custT="1"/>
      <dgm:spPr/>
      <dgm:t>
        <a:bodyPr/>
        <a:lstStyle/>
        <a:p>
          <a:r>
            <a:rPr lang="en-US" sz="1600"/>
            <a:t>Cyber Warriors,</a:t>
          </a:r>
        </a:p>
        <a:p>
          <a:r>
            <a:rPr lang="en-US" sz="1600"/>
            <a:t>Entrepreneurship,</a:t>
          </a:r>
        </a:p>
      </dgm:t>
    </dgm:pt>
    <dgm:pt modelId="{51B33B21-294A-4A65-A393-70EFED616ADF}" type="parTrans" cxnId="{9DAF892F-2F98-4F24-9393-4130D1A88D9E}">
      <dgm:prSet/>
      <dgm:spPr/>
      <dgm:t>
        <a:bodyPr/>
        <a:lstStyle/>
        <a:p>
          <a:endParaRPr lang="en-US"/>
        </a:p>
      </dgm:t>
    </dgm:pt>
    <dgm:pt modelId="{45E3C48A-ABDB-4996-9811-64DABDC7CE9F}" type="sibTrans" cxnId="{9DAF892F-2F98-4F24-9393-4130D1A88D9E}">
      <dgm:prSet/>
      <dgm:spPr/>
      <dgm:t>
        <a:bodyPr/>
        <a:lstStyle/>
        <a:p>
          <a:endParaRPr lang="en-US"/>
        </a:p>
      </dgm:t>
    </dgm:pt>
    <dgm:pt modelId="{5FDC1CAF-16B4-48B7-AEB8-4942840BF81B}">
      <dgm:prSet phldrT="[Text]" phldr="0"/>
      <dgm:spPr/>
      <dgm:t>
        <a:bodyPr/>
        <a:lstStyle/>
        <a:p>
          <a:r>
            <a:rPr lang="en-US"/>
            <a:t>Career Exploration in Nontraditional Careers, Adventures in O&amp;M, Financial Realities</a:t>
          </a:r>
        </a:p>
      </dgm:t>
    </dgm:pt>
    <dgm:pt modelId="{86B06F39-4E5A-4343-B30D-207D19186E9D}" type="parTrans" cxnId="{887541DC-2093-4FC1-B61D-DE25EDA73909}">
      <dgm:prSet/>
      <dgm:spPr/>
      <dgm:t>
        <a:bodyPr/>
        <a:lstStyle/>
        <a:p>
          <a:endParaRPr lang="en-US"/>
        </a:p>
      </dgm:t>
    </dgm:pt>
    <dgm:pt modelId="{93B0AF94-B1DA-4CFC-A524-0724A8A13D12}" type="sibTrans" cxnId="{887541DC-2093-4FC1-B61D-DE25EDA73909}">
      <dgm:prSet/>
      <dgm:spPr/>
      <dgm:t>
        <a:bodyPr/>
        <a:lstStyle/>
        <a:p>
          <a:endParaRPr lang="en-US"/>
        </a:p>
      </dgm:t>
    </dgm:pt>
    <dgm:pt modelId="{34E18355-3702-4D39-9E47-38667380C8D3}">
      <dgm:prSet phldrT="[Text]" phldr="0"/>
      <dgm:spPr/>
      <dgm:t>
        <a:bodyPr/>
        <a:lstStyle/>
        <a:p>
          <a:r>
            <a:rPr lang="en-US"/>
            <a:t>Family Engagement</a:t>
          </a:r>
        </a:p>
      </dgm:t>
    </dgm:pt>
    <dgm:pt modelId="{597BC4F2-CBDE-45A0-B3A0-E320B704245B}" type="parTrans" cxnId="{3433C5C0-E423-4722-81B6-FBA6BA75387E}">
      <dgm:prSet/>
      <dgm:spPr/>
      <dgm:t>
        <a:bodyPr/>
        <a:lstStyle/>
        <a:p>
          <a:endParaRPr lang="en-US"/>
        </a:p>
      </dgm:t>
    </dgm:pt>
    <dgm:pt modelId="{E0CFC97D-2B53-4185-99C2-3D70DDCA8B0A}" type="sibTrans" cxnId="{3433C5C0-E423-4722-81B6-FBA6BA75387E}">
      <dgm:prSet/>
      <dgm:spPr/>
      <dgm:t>
        <a:bodyPr/>
        <a:lstStyle/>
        <a:p>
          <a:endParaRPr lang="en-US"/>
        </a:p>
      </dgm:t>
    </dgm:pt>
    <dgm:pt modelId="{A45B466B-219C-4319-97EB-1C18E58A49D2}">
      <dgm:prSet phldrT="[Text]" phldr="0" custT="1"/>
      <dgm:spPr/>
      <dgm:t>
        <a:bodyPr/>
        <a:lstStyle/>
        <a:p>
          <a:r>
            <a:rPr lang="en-US" sz="1100" b="1" dirty="0"/>
            <a:t>Weekend programs</a:t>
          </a:r>
          <a:r>
            <a:rPr lang="en-US" sz="1100" dirty="0"/>
            <a:t>: Spring into SUCCESS,</a:t>
          </a:r>
        </a:p>
        <a:p>
          <a:r>
            <a:rPr lang="en-US" sz="1100" dirty="0"/>
            <a:t>Careers in Action in October,</a:t>
          </a:r>
        </a:p>
        <a:p>
          <a:r>
            <a:rPr lang="en-US" sz="1100" dirty="0"/>
            <a:t>Career Exploration in Sports and Rec</a:t>
          </a:r>
          <a:r>
            <a:rPr lang="en-US" sz="800" dirty="0"/>
            <a:t>,</a:t>
          </a:r>
        </a:p>
      </dgm:t>
    </dgm:pt>
    <dgm:pt modelId="{9152B582-087E-46E4-A90D-D6B8458661EB}" type="parTrans" cxnId="{7F23D091-6998-4F65-AAAF-AB2A74A1D3BC}">
      <dgm:prSet/>
      <dgm:spPr/>
      <dgm:t>
        <a:bodyPr/>
        <a:lstStyle/>
        <a:p>
          <a:endParaRPr lang="en-US"/>
        </a:p>
      </dgm:t>
    </dgm:pt>
    <dgm:pt modelId="{2DD4C7A1-40A5-45BE-B225-9D2E849D8988}" type="sibTrans" cxnId="{7F23D091-6998-4F65-AAAF-AB2A74A1D3BC}">
      <dgm:prSet/>
      <dgm:spPr/>
      <dgm:t>
        <a:bodyPr/>
        <a:lstStyle/>
        <a:p>
          <a:endParaRPr lang="en-US"/>
        </a:p>
      </dgm:t>
    </dgm:pt>
    <dgm:pt modelId="{626AC68B-FDFD-4A3F-9F38-4B15B72DC8A2}">
      <dgm:prSet phldrT="[Text]" phldr="0" custT="1"/>
      <dgm:spPr/>
      <dgm:t>
        <a:bodyPr/>
        <a:lstStyle/>
        <a:p>
          <a:endParaRPr lang="en-US" sz="1050" b="1" dirty="0"/>
        </a:p>
        <a:p>
          <a:r>
            <a:rPr lang="en-US" sz="1050" b="1" dirty="0"/>
            <a:t>Single Day: </a:t>
          </a:r>
        </a:p>
        <a:p>
          <a:r>
            <a:rPr lang="en-US" sz="1050" dirty="0"/>
            <a:t>WWRC and </a:t>
          </a:r>
        </a:p>
        <a:p>
          <a:r>
            <a:rPr lang="en-US" sz="1050" dirty="0"/>
            <a:t>Career Discovery Day</a:t>
          </a:r>
        </a:p>
        <a:p>
          <a:endParaRPr lang="en-US" sz="800" dirty="0"/>
        </a:p>
      </dgm:t>
    </dgm:pt>
    <dgm:pt modelId="{4E7B2D45-A3CD-4F13-80B0-7EBBFA39C9EA}" type="parTrans" cxnId="{CD736845-B00C-41A4-91AF-58ABA937F977}">
      <dgm:prSet/>
      <dgm:spPr/>
      <dgm:t>
        <a:bodyPr/>
        <a:lstStyle/>
        <a:p>
          <a:endParaRPr lang="en-US"/>
        </a:p>
      </dgm:t>
    </dgm:pt>
    <dgm:pt modelId="{0335E1A6-AC95-4457-A2C3-E36F344E4F16}" type="sibTrans" cxnId="{CD736845-B00C-41A4-91AF-58ABA937F977}">
      <dgm:prSet/>
      <dgm:spPr/>
      <dgm:t>
        <a:bodyPr/>
        <a:lstStyle/>
        <a:p>
          <a:endParaRPr lang="en-US"/>
        </a:p>
      </dgm:t>
    </dgm:pt>
    <dgm:pt modelId="{49BEEAF8-9BA0-4073-AF66-2EAB680DC592}" type="pres">
      <dgm:prSet presAssocID="{EAD4FCFE-6F7B-4DF7-A137-4EB1C8C2B33B}" presName="theList" presStyleCnt="0">
        <dgm:presLayoutVars>
          <dgm:dir/>
          <dgm:animLvl val="lvl"/>
          <dgm:resizeHandles val="exact"/>
        </dgm:presLayoutVars>
      </dgm:prSet>
      <dgm:spPr/>
    </dgm:pt>
    <dgm:pt modelId="{52321D0D-E51D-43B2-AFF5-5030A45A5453}" type="pres">
      <dgm:prSet presAssocID="{D0FEA4AE-B191-43CB-8F56-E175FA5CF90E}" presName="compNode" presStyleCnt="0"/>
      <dgm:spPr/>
    </dgm:pt>
    <dgm:pt modelId="{EA34EA65-EE8C-4623-AD36-998BA9EA3B39}" type="pres">
      <dgm:prSet presAssocID="{D0FEA4AE-B191-43CB-8F56-E175FA5CF90E}" presName="aNode" presStyleLbl="bgShp" presStyleIdx="0" presStyleCnt="3"/>
      <dgm:spPr/>
    </dgm:pt>
    <dgm:pt modelId="{92FB028C-7770-4529-AA15-8EAE3E51D826}" type="pres">
      <dgm:prSet presAssocID="{D0FEA4AE-B191-43CB-8F56-E175FA5CF90E}" presName="textNode" presStyleLbl="bgShp" presStyleIdx="0" presStyleCnt="3"/>
      <dgm:spPr/>
    </dgm:pt>
    <dgm:pt modelId="{FE3B0AAF-ECD6-474C-8A17-FC39552EA0AB}" type="pres">
      <dgm:prSet presAssocID="{D0FEA4AE-B191-43CB-8F56-E175FA5CF90E}" presName="compChildNode" presStyleCnt="0"/>
      <dgm:spPr/>
    </dgm:pt>
    <dgm:pt modelId="{8C97E614-DD36-47D8-AB50-724BBFA12ECF}" type="pres">
      <dgm:prSet presAssocID="{D0FEA4AE-B191-43CB-8F56-E175FA5CF90E}" presName="theInnerList" presStyleCnt="0"/>
      <dgm:spPr/>
    </dgm:pt>
    <dgm:pt modelId="{9647E35F-80B5-41F8-876C-FA6D2043CEEE}" type="pres">
      <dgm:prSet presAssocID="{42038D27-D759-461A-B2DA-FEAB63FA38A2}" presName="childNode" presStyleLbl="node1" presStyleIdx="0" presStyleCnt="6">
        <dgm:presLayoutVars>
          <dgm:bulletEnabled val="1"/>
        </dgm:presLayoutVars>
      </dgm:prSet>
      <dgm:spPr/>
    </dgm:pt>
    <dgm:pt modelId="{14998885-0691-40A4-A114-C8A875231347}" type="pres">
      <dgm:prSet presAssocID="{42038D27-D759-461A-B2DA-FEAB63FA38A2}" presName="aSpace2" presStyleCnt="0"/>
      <dgm:spPr/>
    </dgm:pt>
    <dgm:pt modelId="{442415EF-9432-4169-9D55-FD9D7168373E}" type="pres">
      <dgm:prSet presAssocID="{53141F1A-23B9-4471-9DBD-E708FF62412D}" presName="childNode" presStyleLbl="node1" presStyleIdx="1" presStyleCnt="6">
        <dgm:presLayoutVars>
          <dgm:bulletEnabled val="1"/>
        </dgm:presLayoutVars>
      </dgm:prSet>
      <dgm:spPr/>
    </dgm:pt>
    <dgm:pt modelId="{44BFBB31-CB50-40DA-AC2A-8C1D68D631E6}" type="pres">
      <dgm:prSet presAssocID="{D0FEA4AE-B191-43CB-8F56-E175FA5CF90E}" presName="aSpace" presStyleCnt="0"/>
      <dgm:spPr/>
    </dgm:pt>
    <dgm:pt modelId="{307F87C0-B6C0-4BA4-98DE-D5616434CBB9}" type="pres">
      <dgm:prSet presAssocID="{699C31D7-768F-4A23-9613-9128186CEE75}" presName="compNode" presStyleCnt="0"/>
      <dgm:spPr/>
    </dgm:pt>
    <dgm:pt modelId="{D46DBBF4-90A4-4C5F-AE73-5ADCE07CBE74}" type="pres">
      <dgm:prSet presAssocID="{699C31D7-768F-4A23-9613-9128186CEE75}" presName="aNode" presStyleLbl="bgShp" presStyleIdx="1" presStyleCnt="3"/>
      <dgm:spPr/>
    </dgm:pt>
    <dgm:pt modelId="{4DC31D91-A7D0-4D6C-A8AC-9BCF4BF893A9}" type="pres">
      <dgm:prSet presAssocID="{699C31D7-768F-4A23-9613-9128186CEE75}" presName="textNode" presStyleLbl="bgShp" presStyleIdx="1" presStyleCnt="3"/>
      <dgm:spPr/>
    </dgm:pt>
    <dgm:pt modelId="{11A19C24-9D49-43F4-A993-F07DE058F19B}" type="pres">
      <dgm:prSet presAssocID="{699C31D7-768F-4A23-9613-9128186CEE75}" presName="compChildNode" presStyleCnt="0"/>
      <dgm:spPr/>
    </dgm:pt>
    <dgm:pt modelId="{4A366F53-1794-40C3-AAD7-93FC717F65BE}" type="pres">
      <dgm:prSet presAssocID="{699C31D7-768F-4A23-9613-9128186CEE75}" presName="theInnerList" presStyleCnt="0"/>
      <dgm:spPr/>
    </dgm:pt>
    <dgm:pt modelId="{E5D1FE1B-BB96-4461-B84D-51A6FB2817CE}" type="pres">
      <dgm:prSet presAssocID="{F41AEA0D-A332-446A-841B-38D0A9FF2D62}" presName="childNode" presStyleLbl="node1" presStyleIdx="2" presStyleCnt="6">
        <dgm:presLayoutVars>
          <dgm:bulletEnabled val="1"/>
        </dgm:presLayoutVars>
      </dgm:prSet>
      <dgm:spPr/>
    </dgm:pt>
    <dgm:pt modelId="{924294D9-1E19-4408-B7D4-90DA2851C590}" type="pres">
      <dgm:prSet presAssocID="{F41AEA0D-A332-446A-841B-38D0A9FF2D62}" presName="aSpace2" presStyleCnt="0"/>
      <dgm:spPr/>
    </dgm:pt>
    <dgm:pt modelId="{13332A03-18E2-49DE-9E5F-567B13CE0163}" type="pres">
      <dgm:prSet presAssocID="{5FDC1CAF-16B4-48B7-AEB8-4942840BF81B}" presName="childNode" presStyleLbl="node1" presStyleIdx="3" presStyleCnt="6">
        <dgm:presLayoutVars>
          <dgm:bulletEnabled val="1"/>
        </dgm:presLayoutVars>
      </dgm:prSet>
      <dgm:spPr/>
    </dgm:pt>
    <dgm:pt modelId="{E65AC0C7-41B1-4E0B-9605-AD286A032FC9}" type="pres">
      <dgm:prSet presAssocID="{699C31D7-768F-4A23-9613-9128186CEE75}" presName="aSpace" presStyleCnt="0"/>
      <dgm:spPr/>
    </dgm:pt>
    <dgm:pt modelId="{CD86A4A1-0D57-4AF3-A080-1614C99A7DCB}" type="pres">
      <dgm:prSet presAssocID="{34E18355-3702-4D39-9E47-38667380C8D3}" presName="compNode" presStyleCnt="0"/>
      <dgm:spPr/>
    </dgm:pt>
    <dgm:pt modelId="{03C228E8-DE56-42DB-B1E7-F7E71A151DCF}" type="pres">
      <dgm:prSet presAssocID="{34E18355-3702-4D39-9E47-38667380C8D3}" presName="aNode" presStyleLbl="bgShp" presStyleIdx="2" presStyleCnt="3"/>
      <dgm:spPr/>
    </dgm:pt>
    <dgm:pt modelId="{B27DDF0C-F5B5-4D4D-8037-541C8A22F0E4}" type="pres">
      <dgm:prSet presAssocID="{34E18355-3702-4D39-9E47-38667380C8D3}" presName="textNode" presStyleLbl="bgShp" presStyleIdx="2" presStyleCnt="3"/>
      <dgm:spPr/>
    </dgm:pt>
    <dgm:pt modelId="{C6B7CB0A-CA7C-4962-BDD7-A25C5F4492E0}" type="pres">
      <dgm:prSet presAssocID="{34E18355-3702-4D39-9E47-38667380C8D3}" presName="compChildNode" presStyleCnt="0"/>
      <dgm:spPr/>
    </dgm:pt>
    <dgm:pt modelId="{5F1BAE00-96B3-49B2-AF35-19FC0AE191E9}" type="pres">
      <dgm:prSet presAssocID="{34E18355-3702-4D39-9E47-38667380C8D3}" presName="theInnerList" presStyleCnt="0"/>
      <dgm:spPr/>
    </dgm:pt>
    <dgm:pt modelId="{1C8AB2C8-9444-4A27-989C-B59C535446CE}" type="pres">
      <dgm:prSet presAssocID="{A45B466B-219C-4319-97EB-1C18E58A49D2}" presName="childNode" presStyleLbl="node1" presStyleIdx="4" presStyleCnt="6" custScaleY="159842">
        <dgm:presLayoutVars>
          <dgm:bulletEnabled val="1"/>
        </dgm:presLayoutVars>
      </dgm:prSet>
      <dgm:spPr/>
    </dgm:pt>
    <dgm:pt modelId="{12602337-58F4-42FF-9745-10E0CE1EE367}" type="pres">
      <dgm:prSet presAssocID="{A45B466B-219C-4319-97EB-1C18E58A49D2}" presName="aSpace2" presStyleCnt="0"/>
      <dgm:spPr/>
    </dgm:pt>
    <dgm:pt modelId="{7C4F71B0-2369-47DB-B8C0-A5BA06A7AEEA}" type="pres">
      <dgm:prSet presAssocID="{626AC68B-FDFD-4A3F-9F38-4B15B72DC8A2}" presName="childNode" presStyleLbl="node1" presStyleIdx="5" presStyleCnt="6" custScaleY="78792" custLinFactNeighborY="26361">
        <dgm:presLayoutVars>
          <dgm:bulletEnabled val="1"/>
        </dgm:presLayoutVars>
      </dgm:prSet>
      <dgm:spPr/>
    </dgm:pt>
  </dgm:ptLst>
  <dgm:cxnLst>
    <dgm:cxn modelId="{8FDD070C-20E3-45FB-9DE6-44EE99D2EE20}" type="presOf" srcId="{D0FEA4AE-B191-43CB-8F56-E175FA5CF90E}" destId="{92FB028C-7770-4529-AA15-8EAE3E51D826}" srcOrd="1" destOrd="0" presId="urn:microsoft.com/office/officeart/2005/8/layout/lProcess2"/>
    <dgm:cxn modelId="{9DAF892F-2F98-4F24-9393-4130D1A88D9E}" srcId="{699C31D7-768F-4A23-9613-9128186CEE75}" destId="{F41AEA0D-A332-446A-841B-38D0A9FF2D62}" srcOrd="0" destOrd="0" parTransId="{51B33B21-294A-4A65-A393-70EFED616ADF}" sibTransId="{45E3C48A-ABDB-4996-9811-64DABDC7CE9F}"/>
    <dgm:cxn modelId="{D29E0435-CB02-4CCD-934B-90E4C536E45F}" type="presOf" srcId="{34E18355-3702-4D39-9E47-38667380C8D3}" destId="{B27DDF0C-F5B5-4D4D-8037-541C8A22F0E4}" srcOrd="1" destOrd="0" presId="urn:microsoft.com/office/officeart/2005/8/layout/lProcess2"/>
    <dgm:cxn modelId="{16E8B43E-173A-4B3F-9ED0-178691273C2C}" type="presOf" srcId="{34E18355-3702-4D39-9E47-38667380C8D3}" destId="{03C228E8-DE56-42DB-B1E7-F7E71A151DCF}" srcOrd="0" destOrd="0" presId="urn:microsoft.com/office/officeart/2005/8/layout/lProcess2"/>
    <dgm:cxn modelId="{95A34B5B-74F9-4353-A486-FC2BD6AA3630}" type="presOf" srcId="{42038D27-D759-461A-B2DA-FEAB63FA38A2}" destId="{9647E35F-80B5-41F8-876C-FA6D2043CEEE}" srcOrd="0" destOrd="0" presId="urn:microsoft.com/office/officeart/2005/8/layout/lProcess2"/>
    <dgm:cxn modelId="{40DDA95E-E4C5-42D5-800F-3EA10A9145E8}" srcId="{EAD4FCFE-6F7B-4DF7-A137-4EB1C8C2B33B}" destId="{D0FEA4AE-B191-43CB-8F56-E175FA5CF90E}" srcOrd="0" destOrd="0" parTransId="{6E4A75A2-F6D7-4028-A564-82420DBB3B93}" sibTransId="{3F7108C0-42D5-4D22-A01A-8B163C8E6370}"/>
    <dgm:cxn modelId="{CD736845-B00C-41A4-91AF-58ABA937F977}" srcId="{34E18355-3702-4D39-9E47-38667380C8D3}" destId="{626AC68B-FDFD-4A3F-9F38-4B15B72DC8A2}" srcOrd="1" destOrd="0" parTransId="{4E7B2D45-A3CD-4F13-80B0-7EBBFA39C9EA}" sibTransId="{0335E1A6-AC95-4457-A2C3-E36F344E4F16}"/>
    <dgm:cxn modelId="{91FA3C76-2007-46A3-B46F-7E09D83774E0}" srcId="{D0FEA4AE-B191-43CB-8F56-E175FA5CF90E}" destId="{42038D27-D759-461A-B2DA-FEAB63FA38A2}" srcOrd="0" destOrd="0" parTransId="{3015CAA7-42F4-45B8-9435-519B18132E56}" sibTransId="{0C201D15-BA34-46F3-937B-663785E9BDA8}"/>
    <dgm:cxn modelId="{7F23D091-6998-4F65-AAAF-AB2A74A1D3BC}" srcId="{34E18355-3702-4D39-9E47-38667380C8D3}" destId="{A45B466B-219C-4319-97EB-1C18E58A49D2}" srcOrd="0" destOrd="0" parTransId="{9152B582-087E-46E4-A90D-D6B8458661EB}" sibTransId="{2DD4C7A1-40A5-45BE-B225-9D2E849D8988}"/>
    <dgm:cxn modelId="{AD23BCA5-0979-455C-8913-81731C9712FF}" type="presOf" srcId="{53141F1A-23B9-4471-9DBD-E708FF62412D}" destId="{442415EF-9432-4169-9D55-FD9D7168373E}" srcOrd="0" destOrd="0" presId="urn:microsoft.com/office/officeart/2005/8/layout/lProcess2"/>
    <dgm:cxn modelId="{3433C5C0-E423-4722-81B6-FBA6BA75387E}" srcId="{EAD4FCFE-6F7B-4DF7-A137-4EB1C8C2B33B}" destId="{34E18355-3702-4D39-9E47-38667380C8D3}" srcOrd="2" destOrd="0" parTransId="{597BC4F2-CBDE-45A0-B3A0-E320B704245B}" sibTransId="{E0CFC97D-2B53-4185-99C2-3D70DDCA8B0A}"/>
    <dgm:cxn modelId="{D5D9DFC7-C4D4-4791-8318-0496883ABAF7}" type="presOf" srcId="{EAD4FCFE-6F7B-4DF7-A137-4EB1C8C2B33B}" destId="{49BEEAF8-9BA0-4073-AF66-2EAB680DC592}" srcOrd="0" destOrd="0" presId="urn:microsoft.com/office/officeart/2005/8/layout/lProcess2"/>
    <dgm:cxn modelId="{0B92E2CD-0A48-4D39-B530-A67253D3752A}" srcId="{D0FEA4AE-B191-43CB-8F56-E175FA5CF90E}" destId="{53141F1A-23B9-4471-9DBD-E708FF62412D}" srcOrd="1" destOrd="0" parTransId="{D6C4D635-0C43-4C24-A0EF-C2783A4D8984}" sibTransId="{1037671D-6070-4C84-9A7C-53A7FE60B1FD}"/>
    <dgm:cxn modelId="{2F08B0D4-6D47-4F54-8E2E-F77CBF97714C}" type="presOf" srcId="{699C31D7-768F-4A23-9613-9128186CEE75}" destId="{D46DBBF4-90A4-4C5F-AE73-5ADCE07CBE74}" srcOrd="0" destOrd="0" presId="urn:microsoft.com/office/officeart/2005/8/layout/lProcess2"/>
    <dgm:cxn modelId="{FD24F4DA-2E3C-41EF-9A13-A2CC8662FC5E}" type="presOf" srcId="{A45B466B-219C-4319-97EB-1C18E58A49D2}" destId="{1C8AB2C8-9444-4A27-989C-B59C535446CE}" srcOrd="0" destOrd="0" presId="urn:microsoft.com/office/officeart/2005/8/layout/lProcess2"/>
    <dgm:cxn modelId="{887541DC-2093-4FC1-B61D-DE25EDA73909}" srcId="{699C31D7-768F-4A23-9613-9128186CEE75}" destId="{5FDC1CAF-16B4-48B7-AEB8-4942840BF81B}" srcOrd="1" destOrd="0" parTransId="{86B06F39-4E5A-4343-B30D-207D19186E9D}" sibTransId="{93B0AF94-B1DA-4CFC-A524-0724A8A13D12}"/>
    <dgm:cxn modelId="{59DD47E1-4E01-4A24-95CE-B9D9082A00BA}" type="presOf" srcId="{699C31D7-768F-4A23-9613-9128186CEE75}" destId="{4DC31D91-A7D0-4D6C-A8AC-9BCF4BF893A9}" srcOrd="1" destOrd="0" presId="urn:microsoft.com/office/officeart/2005/8/layout/lProcess2"/>
    <dgm:cxn modelId="{78BD02E5-F34E-4B2B-9E3A-DC47DB821FF6}" srcId="{EAD4FCFE-6F7B-4DF7-A137-4EB1C8C2B33B}" destId="{699C31D7-768F-4A23-9613-9128186CEE75}" srcOrd="1" destOrd="0" parTransId="{01070AE4-C7DD-4CF4-85E5-924B0A381F75}" sibTransId="{8DCFE2F7-18A8-42DF-A90D-6EDB6FAED925}"/>
    <dgm:cxn modelId="{AA14E3E5-41B6-407C-9409-328B669D6F85}" type="presOf" srcId="{D0FEA4AE-B191-43CB-8F56-E175FA5CF90E}" destId="{EA34EA65-EE8C-4623-AD36-998BA9EA3B39}" srcOrd="0" destOrd="0" presId="urn:microsoft.com/office/officeart/2005/8/layout/lProcess2"/>
    <dgm:cxn modelId="{739B0DE9-7A0F-4FC8-825C-A84EA945A2F3}" type="presOf" srcId="{F41AEA0D-A332-446A-841B-38D0A9FF2D62}" destId="{E5D1FE1B-BB96-4461-B84D-51A6FB2817CE}" srcOrd="0" destOrd="0" presId="urn:microsoft.com/office/officeart/2005/8/layout/lProcess2"/>
    <dgm:cxn modelId="{0C3BFCF2-5002-4AF1-A499-49C4B65D0730}" type="presOf" srcId="{5FDC1CAF-16B4-48B7-AEB8-4942840BF81B}" destId="{13332A03-18E2-49DE-9E5F-567B13CE0163}" srcOrd="0" destOrd="0" presId="urn:microsoft.com/office/officeart/2005/8/layout/lProcess2"/>
    <dgm:cxn modelId="{99AB79F7-10DE-4C9F-B7AD-3015B7B9B0C7}" type="presOf" srcId="{626AC68B-FDFD-4A3F-9F38-4B15B72DC8A2}" destId="{7C4F71B0-2369-47DB-B8C0-A5BA06A7AEEA}" srcOrd="0" destOrd="0" presId="urn:microsoft.com/office/officeart/2005/8/layout/lProcess2"/>
    <dgm:cxn modelId="{8EEAC843-DB7A-4FE4-B5F6-DDC1BEA33C43}" type="presParOf" srcId="{49BEEAF8-9BA0-4073-AF66-2EAB680DC592}" destId="{52321D0D-E51D-43B2-AFF5-5030A45A5453}" srcOrd="0" destOrd="0" presId="urn:microsoft.com/office/officeart/2005/8/layout/lProcess2"/>
    <dgm:cxn modelId="{17710D1C-79F2-4877-94D4-BAE8A4F19332}" type="presParOf" srcId="{52321D0D-E51D-43B2-AFF5-5030A45A5453}" destId="{EA34EA65-EE8C-4623-AD36-998BA9EA3B39}" srcOrd="0" destOrd="0" presId="urn:microsoft.com/office/officeart/2005/8/layout/lProcess2"/>
    <dgm:cxn modelId="{FB5B3A09-C6E5-4985-901C-EED2A83C3692}" type="presParOf" srcId="{52321D0D-E51D-43B2-AFF5-5030A45A5453}" destId="{92FB028C-7770-4529-AA15-8EAE3E51D826}" srcOrd="1" destOrd="0" presId="urn:microsoft.com/office/officeart/2005/8/layout/lProcess2"/>
    <dgm:cxn modelId="{C722F689-AA8C-4221-B81A-6741074ABC87}" type="presParOf" srcId="{52321D0D-E51D-43B2-AFF5-5030A45A5453}" destId="{FE3B0AAF-ECD6-474C-8A17-FC39552EA0AB}" srcOrd="2" destOrd="0" presId="urn:microsoft.com/office/officeart/2005/8/layout/lProcess2"/>
    <dgm:cxn modelId="{EA9CE6DA-6101-41BF-B92D-887879FF7718}" type="presParOf" srcId="{FE3B0AAF-ECD6-474C-8A17-FC39552EA0AB}" destId="{8C97E614-DD36-47D8-AB50-724BBFA12ECF}" srcOrd="0" destOrd="0" presId="urn:microsoft.com/office/officeart/2005/8/layout/lProcess2"/>
    <dgm:cxn modelId="{63B1E972-02E5-4924-B06A-79B14CD6F17D}" type="presParOf" srcId="{8C97E614-DD36-47D8-AB50-724BBFA12ECF}" destId="{9647E35F-80B5-41F8-876C-FA6D2043CEEE}" srcOrd="0" destOrd="0" presId="urn:microsoft.com/office/officeart/2005/8/layout/lProcess2"/>
    <dgm:cxn modelId="{7002D19E-4B6D-4881-9C49-E8A4942DA2A1}" type="presParOf" srcId="{8C97E614-DD36-47D8-AB50-724BBFA12ECF}" destId="{14998885-0691-40A4-A114-C8A875231347}" srcOrd="1" destOrd="0" presId="urn:microsoft.com/office/officeart/2005/8/layout/lProcess2"/>
    <dgm:cxn modelId="{65BF0411-F94A-47E5-9858-B734BDB97C6B}" type="presParOf" srcId="{8C97E614-DD36-47D8-AB50-724BBFA12ECF}" destId="{442415EF-9432-4169-9D55-FD9D7168373E}" srcOrd="2" destOrd="0" presId="urn:microsoft.com/office/officeart/2005/8/layout/lProcess2"/>
    <dgm:cxn modelId="{90DAF297-0C69-4882-A104-E9B4E559BC92}" type="presParOf" srcId="{49BEEAF8-9BA0-4073-AF66-2EAB680DC592}" destId="{44BFBB31-CB50-40DA-AC2A-8C1D68D631E6}" srcOrd="1" destOrd="0" presId="urn:microsoft.com/office/officeart/2005/8/layout/lProcess2"/>
    <dgm:cxn modelId="{4011D81B-910A-4EB8-8684-E34F261D8741}" type="presParOf" srcId="{49BEEAF8-9BA0-4073-AF66-2EAB680DC592}" destId="{307F87C0-B6C0-4BA4-98DE-D5616434CBB9}" srcOrd="2" destOrd="0" presId="urn:microsoft.com/office/officeart/2005/8/layout/lProcess2"/>
    <dgm:cxn modelId="{0720FB7B-14F4-4136-9FB3-1AB2EB153EE8}" type="presParOf" srcId="{307F87C0-B6C0-4BA4-98DE-D5616434CBB9}" destId="{D46DBBF4-90A4-4C5F-AE73-5ADCE07CBE74}" srcOrd="0" destOrd="0" presId="urn:microsoft.com/office/officeart/2005/8/layout/lProcess2"/>
    <dgm:cxn modelId="{73D1FDBE-9361-49D7-8039-5DD95B351D87}" type="presParOf" srcId="{307F87C0-B6C0-4BA4-98DE-D5616434CBB9}" destId="{4DC31D91-A7D0-4D6C-A8AC-9BCF4BF893A9}" srcOrd="1" destOrd="0" presId="urn:microsoft.com/office/officeart/2005/8/layout/lProcess2"/>
    <dgm:cxn modelId="{4912805C-0A10-4439-937A-1581A60C54EC}" type="presParOf" srcId="{307F87C0-B6C0-4BA4-98DE-D5616434CBB9}" destId="{11A19C24-9D49-43F4-A993-F07DE058F19B}" srcOrd="2" destOrd="0" presId="urn:microsoft.com/office/officeart/2005/8/layout/lProcess2"/>
    <dgm:cxn modelId="{98919496-1832-4662-9427-BB71F7515A36}" type="presParOf" srcId="{11A19C24-9D49-43F4-A993-F07DE058F19B}" destId="{4A366F53-1794-40C3-AAD7-93FC717F65BE}" srcOrd="0" destOrd="0" presId="urn:microsoft.com/office/officeart/2005/8/layout/lProcess2"/>
    <dgm:cxn modelId="{8290FACE-1831-4694-84E9-94D393BCB491}" type="presParOf" srcId="{4A366F53-1794-40C3-AAD7-93FC717F65BE}" destId="{E5D1FE1B-BB96-4461-B84D-51A6FB2817CE}" srcOrd="0" destOrd="0" presId="urn:microsoft.com/office/officeart/2005/8/layout/lProcess2"/>
    <dgm:cxn modelId="{F48E194F-E049-4F13-AA53-DA34AB865DEF}" type="presParOf" srcId="{4A366F53-1794-40C3-AAD7-93FC717F65BE}" destId="{924294D9-1E19-4408-B7D4-90DA2851C590}" srcOrd="1" destOrd="0" presId="urn:microsoft.com/office/officeart/2005/8/layout/lProcess2"/>
    <dgm:cxn modelId="{581BB2AA-738C-4C75-9154-95A54DBF3F3A}" type="presParOf" srcId="{4A366F53-1794-40C3-AAD7-93FC717F65BE}" destId="{13332A03-18E2-49DE-9E5F-567B13CE0163}" srcOrd="2" destOrd="0" presId="urn:microsoft.com/office/officeart/2005/8/layout/lProcess2"/>
    <dgm:cxn modelId="{2A707EAD-432F-4FA8-B04B-7457BDB55D7E}" type="presParOf" srcId="{49BEEAF8-9BA0-4073-AF66-2EAB680DC592}" destId="{E65AC0C7-41B1-4E0B-9605-AD286A032FC9}" srcOrd="3" destOrd="0" presId="urn:microsoft.com/office/officeart/2005/8/layout/lProcess2"/>
    <dgm:cxn modelId="{99312C43-9F6B-4F3A-BED9-734C968E493F}" type="presParOf" srcId="{49BEEAF8-9BA0-4073-AF66-2EAB680DC592}" destId="{CD86A4A1-0D57-4AF3-A080-1614C99A7DCB}" srcOrd="4" destOrd="0" presId="urn:microsoft.com/office/officeart/2005/8/layout/lProcess2"/>
    <dgm:cxn modelId="{8346A849-2EB0-4D0F-A451-3A0323BBF8CE}" type="presParOf" srcId="{CD86A4A1-0D57-4AF3-A080-1614C99A7DCB}" destId="{03C228E8-DE56-42DB-B1E7-F7E71A151DCF}" srcOrd="0" destOrd="0" presId="urn:microsoft.com/office/officeart/2005/8/layout/lProcess2"/>
    <dgm:cxn modelId="{35056D61-6E6A-46B8-87D7-BBE681A43BB9}" type="presParOf" srcId="{CD86A4A1-0D57-4AF3-A080-1614C99A7DCB}" destId="{B27DDF0C-F5B5-4D4D-8037-541C8A22F0E4}" srcOrd="1" destOrd="0" presId="urn:microsoft.com/office/officeart/2005/8/layout/lProcess2"/>
    <dgm:cxn modelId="{F8619733-2DB3-48DB-82B2-1FC78D3DFBA5}" type="presParOf" srcId="{CD86A4A1-0D57-4AF3-A080-1614C99A7DCB}" destId="{C6B7CB0A-CA7C-4962-BDD7-A25C5F4492E0}" srcOrd="2" destOrd="0" presId="urn:microsoft.com/office/officeart/2005/8/layout/lProcess2"/>
    <dgm:cxn modelId="{54ACEFF3-45BA-4FC4-961A-5B9A8D22F93D}" type="presParOf" srcId="{C6B7CB0A-CA7C-4962-BDD7-A25C5F4492E0}" destId="{5F1BAE00-96B3-49B2-AF35-19FC0AE191E9}" srcOrd="0" destOrd="0" presId="urn:microsoft.com/office/officeart/2005/8/layout/lProcess2"/>
    <dgm:cxn modelId="{81A05562-B17B-4797-A10F-80D4757B95AC}" type="presParOf" srcId="{5F1BAE00-96B3-49B2-AF35-19FC0AE191E9}" destId="{1C8AB2C8-9444-4A27-989C-B59C535446CE}" srcOrd="0" destOrd="0" presId="urn:microsoft.com/office/officeart/2005/8/layout/lProcess2"/>
    <dgm:cxn modelId="{6A94F89F-1F14-4F36-BA3B-716D8E10D411}" type="presParOf" srcId="{5F1BAE00-96B3-49B2-AF35-19FC0AE191E9}" destId="{12602337-58F4-42FF-9745-10E0CE1EE367}" srcOrd="1" destOrd="0" presId="urn:microsoft.com/office/officeart/2005/8/layout/lProcess2"/>
    <dgm:cxn modelId="{172EA089-9BDF-41D2-982C-0AD2963DEDC3}" type="presParOf" srcId="{5F1BAE00-96B3-49B2-AF35-19FC0AE191E9}" destId="{7C4F71B0-2369-47DB-B8C0-A5BA06A7AEE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D82168-BD4A-4E38-857C-B99BAB994F21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D7ED27-8D04-43EE-98BF-E4AC31821CF2}">
      <dgm:prSet phldrT="[Text]" phldr="0"/>
      <dgm:spPr/>
      <dgm:t>
        <a:bodyPr/>
        <a:lstStyle/>
        <a:p>
          <a:r>
            <a:rPr lang="en-US">
              <a:solidFill>
                <a:schemeClr val="tx2"/>
              </a:solidFill>
            </a:rPr>
            <a:t>PY 23-24</a:t>
          </a:r>
        </a:p>
      </dgm:t>
    </dgm:pt>
    <dgm:pt modelId="{56E7835E-E7A9-47A3-8A4C-AAF15FD67AA3}" type="parTrans" cxnId="{8842C14B-3A0B-45D3-846D-5764B2B110FB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C82808C-2C45-4377-A82B-86C87F76AEF5}" type="sibTrans" cxnId="{8842C14B-3A0B-45D3-846D-5764B2B110FB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D2BE44E5-F853-421E-BE06-EC6E3EAD5D31}">
      <dgm:prSet phldrT="[Text]" phldr="0" custT="1"/>
      <dgm:spPr/>
      <dgm:t>
        <a:bodyPr/>
        <a:lstStyle/>
        <a:p>
          <a:r>
            <a:rPr lang="en-US" sz="2400" b="1">
              <a:solidFill>
                <a:schemeClr val="tx2"/>
              </a:solidFill>
            </a:rPr>
            <a:t>86% Still #1 in US</a:t>
          </a:r>
        </a:p>
      </dgm:t>
    </dgm:pt>
    <dgm:pt modelId="{2824FE2A-37B0-4265-85E9-7E6161D36AE1}" type="parTrans" cxnId="{9308DFBA-7AE2-4BC5-A516-4627A2D5CA57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4D75D728-3CBB-4E30-875D-728860E8D4B5}" type="sibTrans" cxnId="{9308DFBA-7AE2-4BC5-A516-4627A2D5CA57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72F43F2-F34F-43B3-9274-593558197564}">
      <dgm:prSet phldrT="[Text]" phldr="0"/>
      <dgm:spPr/>
      <dgm:t>
        <a:bodyPr/>
        <a:lstStyle/>
        <a:p>
          <a:r>
            <a:rPr lang="en-US">
              <a:solidFill>
                <a:schemeClr val="tx2"/>
              </a:solidFill>
            </a:rPr>
            <a:t>PY 24-25</a:t>
          </a:r>
        </a:p>
      </dgm:t>
    </dgm:pt>
    <dgm:pt modelId="{10940821-9F29-49A5-ABC9-51DA5B801EBC}" type="parTrans" cxnId="{89485F22-F811-4EA3-B474-1438166B09ED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DDDD91E0-E3A3-44D2-9F6B-9B0D38780353}" type="sibTrans" cxnId="{89485F22-F811-4EA3-B474-1438166B09ED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C564F66-BA46-4E5B-9A30-FD1557685906}">
      <dgm:prSet phldrT="[Text]" phldr="0"/>
      <dgm:spPr/>
      <dgm:t>
        <a:bodyPr/>
        <a:lstStyle/>
        <a:p>
          <a:r>
            <a:rPr lang="en-US" b="1">
              <a:solidFill>
                <a:schemeClr val="tx2"/>
              </a:solidFill>
            </a:rPr>
            <a:t>86.4% -SD next at 72.9%</a:t>
          </a:r>
        </a:p>
      </dgm:t>
    </dgm:pt>
    <dgm:pt modelId="{F62A825D-7041-4D0D-B890-CCE734E31020}" type="parTrans" cxnId="{BB4468FB-2AF1-41EA-852D-8D304D4E0D3B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5257AE6-137C-406B-B51B-20C89D7BA1E2}" type="sibTrans" cxnId="{BB4468FB-2AF1-41EA-852D-8D304D4E0D3B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0AFA531-D775-4D7A-A83A-8935BBDD7C03}" type="pres">
      <dgm:prSet presAssocID="{09D82168-BD4A-4E38-857C-B99BAB994F21}" presName="Name0" presStyleCnt="0">
        <dgm:presLayoutVars>
          <dgm:dir/>
          <dgm:animLvl val="lvl"/>
          <dgm:resizeHandles/>
        </dgm:presLayoutVars>
      </dgm:prSet>
      <dgm:spPr/>
    </dgm:pt>
    <dgm:pt modelId="{0C6AABF6-F8AF-46AC-9FAD-B1914DC8E1A5}" type="pres">
      <dgm:prSet presAssocID="{FAD7ED27-8D04-43EE-98BF-E4AC31821CF2}" presName="linNode" presStyleCnt="0"/>
      <dgm:spPr/>
    </dgm:pt>
    <dgm:pt modelId="{0FEECEB2-04C1-49E4-85D6-AC027707E352}" type="pres">
      <dgm:prSet presAssocID="{FAD7ED27-8D04-43EE-98BF-E4AC31821CF2}" presName="parentShp" presStyleLbl="node1" presStyleIdx="0" presStyleCnt="2" custLinFactNeighborX="-8130" custLinFactNeighborY="-26">
        <dgm:presLayoutVars>
          <dgm:bulletEnabled val="1"/>
        </dgm:presLayoutVars>
      </dgm:prSet>
      <dgm:spPr/>
    </dgm:pt>
    <dgm:pt modelId="{616B1BAD-88E9-461B-B00A-0BA93CDD5560}" type="pres">
      <dgm:prSet presAssocID="{FAD7ED27-8D04-43EE-98BF-E4AC31821CF2}" presName="childShp" presStyleLbl="bgAccFollowNode1" presStyleIdx="0" presStyleCnt="2" custLinFactNeighborX="610" custLinFactNeighborY="-10528">
        <dgm:presLayoutVars>
          <dgm:bulletEnabled val="1"/>
        </dgm:presLayoutVars>
      </dgm:prSet>
      <dgm:spPr/>
    </dgm:pt>
    <dgm:pt modelId="{2470ACA0-8472-4754-AEF4-D4C202C2DFCB}" type="pres">
      <dgm:prSet presAssocID="{5C82808C-2C45-4377-A82B-86C87F76AEF5}" presName="spacing" presStyleCnt="0"/>
      <dgm:spPr/>
    </dgm:pt>
    <dgm:pt modelId="{36CF2B1F-7261-4578-8081-A965F3ACD8C9}" type="pres">
      <dgm:prSet presAssocID="{772F43F2-F34F-43B3-9274-593558197564}" presName="linNode" presStyleCnt="0"/>
      <dgm:spPr/>
    </dgm:pt>
    <dgm:pt modelId="{90713252-D169-484D-B389-8A9D6481E226}" type="pres">
      <dgm:prSet presAssocID="{772F43F2-F34F-43B3-9274-593558197564}" presName="parentShp" presStyleLbl="node1" presStyleIdx="1" presStyleCnt="2" custLinFactNeighborY="5850">
        <dgm:presLayoutVars>
          <dgm:bulletEnabled val="1"/>
        </dgm:presLayoutVars>
      </dgm:prSet>
      <dgm:spPr/>
    </dgm:pt>
    <dgm:pt modelId="{D8CA47E7-510E-4EAF-918F-EA31AF454A17}" type="pres">
      <dgm:prSet presAssocID="{772F43F2-F34F-43B3-9274-593558197564}" presName="childShp" presStyleLbl="bgAccFollowNode1" presStyleIdx="1" presStyleCnt="2" custLinFactNeighborX="-2439" custLinFactNeighborY="5850">
        <dgm:presLayoutVars>
          <dgm:bulletEnabled val="1"/>
        </dgm:presLayoutVars>
      </dgm:prSet>
      <dgm:spPr/>
    </dgm:pt>
  </dgm:ptLst>
  <dgm:cxnLst>
    <dgm:cxn modelId="{2EFACB07-E10F-493F-9215-02DBDAA81EC8}" type="presOf" srcId="{09D82168-BD4A-4E38-857C-B99BAB994F21}" destId="{70AFA531-D775-4D7A-A83A-8935BBDD7C03}" srcOrd="0" destOrd="0" presId="urn:microsoft.com/office/officeart/2005/8/layout/vList6"/>
    <dgm:cxn modelId="{89485F22-F811-4EA3-B474-1438166B09ED}" srcId="{09D82168-BD4A-4E38-857C-B99BAB994F21}" destId="{772F43F2-F34F-43B3-9274-593558197564}" srcOrd="1" destOrd="0" parTransId="{10940821-9F29-49A5-ABC9-51DA5B801EBC}" sibTransId="{DDDD91E0-E3A3-44D2-9F6B-9B0D38780353}"/>
    <dgm:cxn modelId="{8842C14B-3A0B-45D3-846D-5764B2B110FB}" srcId="{09D82168-BD4A-4E38-857C-B99BAB994F21}" destId="{FAD7ED27-8D04-43EE-98BF-E4AC31821CF2}" srcOrd="0" destOrd="0" parTransId="{56E7835E-E7A9-47A3-8A4C-AAF15FD67AA3}" sibTransId="{5C82808C-2C45-4377-A82B-86C87F76AEF5}"/>
    <dgm:cxn modelId="{D94D696F-177C-46A2-94B3-057CDE0907EA}" type="presOf" srcId="{FAD7ED27-8D04-43EE-98BF-E4AC31821CF2}" destId="{0FEECEB2-04C1-49E4-85D6-AC027707E352}" srcOrd="0" destOrd="0" presId="urn:microsoft.com/office/officeart/2005/8/layout/vList6"/>
    <dgm:cxn modelId="{15472185-8D78-4C52-B478-6FA3033A1BC8}" type="presOf" srcId="{0C564F66-BA46-4E5B-9A30-FD1557685906}" destId="{D8CA47E7-510E-4EAF-918F-EA31AF454A17}" srcOrd="0" destOrd="0" presId="urn:microsoft.com/office/officeart/2005/8/layout/vList6"/>
    <dgm:cxn modelId="{9308DFBA-7AE2-4BC5-A516-4627A2D5CA57}" srcId="{FAD7ED27-8D04-43EE-98BF-E4AC31821CF2}" destId="{D2BE44E5-F853-421E-BE06-EC6E3EAD5D31}" srcOrd="0" destOrd="0" parTransId="{2824FE2A-37B0-4265-85E9-7E6161D36AE1}" sibTransId="{4D75D728-3CBB-4E30-875D-728860E8D4B5}"/>
    <dgm:cxn modelId="{1AA3DCBB-0DD3-46DC-A4BA-FB3654E78043}" type="presOf" srcId="{D2BE44E5-F853-421E-BE06-EC6E3EAD5D31}" destId="{616B1BAD-88E9-461B-B00A-0BA93CDD5560}" srcOrd="0" destOrd="0" presId="urn:microsoft.com/office/officeart/2005/8/layout/vList6"/>
    <dgm:cxn modelId="{CD0FD7EB-1813-402A-B041-AC98B985C595}" type="presOf" srcId="{772F43F2-F34F-43B3-9274-593558197564}" destId="{90713252-D169-484D-B389-8A9D6481E226}" srcOrd="0" destOrd="0" presId="urn:microsoft.com/office/officeart/2005/8/layout/vList6"/>
    <dgm:cxn modelId="{BB4468FB-2AF1-41EA-852D-8D304D4E0D3B}" srcId="{772F43F2-F34F-43B3-9274-593558197564}" destId="{0C564F66-BA46-4E5B-9A30-FD1557685906}" srcOrd="0" destOrd="0" parTransId="{F62A825D-7041-4D0D-B890-CCE734E31020}" sibTransId="{55257AE6-137C-406B-B51B-20C89D7BA1E2}"/>
    <dgm:cxn modelId="{C2648047-7D63-4CE0-A627-BB468C8CB8F6}" type="presParOf" srcId="{70AFA531-D775-4D7A-A83A-8935BBDD7C03}" destId="{0C6AABF6-F8AF-46AC-9FAD-B1914DC8E1A5}" srcOrd="0" destOrd="0" presId="urn:microsoft.com/office/officeart/2005/8/layout/vList6"/>
    <dgm:cxn modelId="{BAC54458-CF9F-46EC-9F9A-A462D22F89FD}" type="presParOf" srcId="{0C6AABF6-F8AF-46AC-9FAD-B1914DC8E1A5}" destId="{0FEECEB2-04C1-49E4-85D6-AC027707E352}" srcOrd="0" destOrd="0" presId="urn:microsoft.com/office/officeart/2005/8/layout/vList6"/>
    <dgm:cxn modelId="{A8E699D1-7767-47BC-92B6-411A54666F8F}" type="presParOf" srcId="{0C6AABF6-F8AF-46AC-9FAD-B1914DC8E1A5}" destId="{616B1BAD-88E9-461B-B00A-0BA93CDD5560}" srcOrd="1" destOrd="0" presId="urn:microsoft.com/office/officeart/2005/8/layout/vList6"/>
    <dgm:cxn modelId="{6B370D2A-CCBE-4831-9B1C-1B2F47635241}" type="presParOf" srcId="{70AFA531-D775-4D7A-A83A-8935BBDD7C03}" destId="{2470ACA0-8472-4754-AEF4-D4C202C2DFCB}" srcOrd="1" destOrd="0" presId="urn:microsoft.com/office/officeart/2005/8/layout/vList6"/>
    <dgm:cxn modelId="{ACD11753-76E8-4DA9-B9C3-A27D6A6AAF29}" type="presParOf" srcId="{70AFA531-D775-4D7A-A83A-8935BBDD7C03}" destId="{36CF2B1F-7261-4578-8081-A965F3ACD8C9}" srcOrd="2" destOrd="0" presId="urn:microsoft.com/office/officeart/2005/8/layout/vList6"/>
    <dgm:cxn modelId="{589638D1-1F52-49F7-889D-2FB335609AC2}" type="presParOf" srcId="{36CF2B1F-7261-4578-8081-A965F3ACD8C9}" destId="{90713252-D169-484D-B389-8A9D6481E226}" srcOrd="0" destOrd="0" presId="urn:microsoft.com/office/officeart/2005/8/layout/vList6"/>
    <dgm:cxn modelId="{6D2CFB22-FE34-49FC-9586-EA23DBA56D77}" type="presParOf" srcId="{36CF2B1F-7261-4578-8081-A965F3ACD8C9}" destId="{D8CA47E7-510E-4EAF-918F-EA31AF454A1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4EA65-EE8C-4623-AD36-998BA9EA3B39}">
      <dsp:nvSpPr>
        <dsp:cNvPr id="0" name=""/>
        <dsp:cNvSpPr/>
      </dsp:nvSpPr>
      <dsp:spPr>
        <a:xfrm>
          <a:off x="1004" y="0"/>
          <a:ext cx="2611933" cy="44069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Residential</a:t>
          </a:r>
        </a:p>
      </dsp:txBody>
      <dsp:txXfrm>
        <a:off x="1004" y="0"/>
        <a:ext cx="2611933" cy="1322070"/>
      </dsp:txXfrm>
    </dsp:sp>
    <dsp:sp modelId="{9647E35F-80B5-41F8-876C-FA6D2043CEEE}">
      <dsp:nvSpPr>
        <dsp:cNvPr id="0" name=""/>
        <dsp:cNvSpPr/>
      </dsp:nvSpPr>
      <dsp:spPr>
        <a:xfrm>
          <a:off x="262197" y="1323361"/>
          <a:ext cx="2089546" cy="13287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Cyber Space</a:t>
          </a:r>
        </a:p>
      </dsp:txBody>
      <dsp:txXfrm>
        <a:off x="301114" y="1362278"/>
        <a:ext cx="2011712" cy="1250906"/>
      </dsp:txXfrm>
    </dsp:sp>
    <dsp:sp modelId="{442415EF-9432-4169-9D55-FD9D7168373E}">
      <dsp:nvSpPr>
        <dsp:cNvPr id="0" name=""/>
        <dsp:cNvSpPr/>
      </dsp:nvSpPr>
      <dsp:spPr>
        <a:xfrm>
          <a:off x="262197" y="2856523"/>
          <a:ext cx="2089546" cy="13287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Launching Point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at JMU- college Immersion</a:t>
          </a:r>
        </a:p>
      </dsp:txBody>
      <dsp:txXfrm>
        <a:off x="301114" y="2895440"/>
        <a:ext cx="2011712" cy="1250906"/>
      </dsp:txXfrm>
    </dsp:sp>
    <dsp:sp modelId="{D46DBBF4-90A4-4C5F-AE73-5ADCE07CBE74}">
      <dsp:nvSpPr>
        <dsp:cNvPr id="0" name=""/>
        <dsp:cNvSpPr/>
      </dsp:nvSpPr>
      <dsp:spPr>
        <a:xfrm>
          <a:off x="2808833" y="0"/>
          <a:ext cx="2611933" cy="44069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Virtual/Hybrid</a:t>
          </a:r>
        </a:p>
      </dsp:txBody>
      <dsp:txXfrm>
        <a:off x="2808833" y="0"/>
        <a:ext cx="2611933" cy="1322070"/>
      </dsp:txXfrm>
    </dsp:sp>
    <dsp:sp modelId="{E5D1FE1B-BB96-4461-B84D-51A6FB2817CE}">
      <dsp:nvSpPr>
        <dsp:cNvPr id="0" name=""/>
        <dsp:cNvSpPr/>
      </dsp:nvSpPr>
      <dsp:spPr>
        <a:xfrm>
          <a:off x="3070026" y="1323361"/>
          <a:ext cx="2089546" cy="13287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Cyber Warriors,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Entrepreneurship,</a:t>
          </a:r>
        </a:p>
      </dsp:txBody>
      <dsp:txXfrm>
        <a:off x="3108943" y="1362278"/>
        <a:ext cx="2011712" cy="1250906"/>
      </dsp:txXfrm>
    </dsp:sp>
    <dsp:sp modelId="{13332A03-18E2-49DE-9E5F-567B13CE0163}">
      <dsp:nvSpPr>
        <dsp:cNvPr id="0" name=""/>
        <dsp:cNvSpPr/>
      </dsp:nvSpPr>
      <dsp:spPr>
        <a:xfrm>
          <a:off x="3070026" y="2856523"/>
          <a:ext cx="2089546" cy="13287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Career Exploration in Nontraditional Careers, Adventures in O&amp;M, Financial Realities</a:t>
          </a:r>
        </a:p>
      </dsp:txBody>
      <dsp:txXfrm>
        <a:off x="3108943" y="2895440"/>
        <a:ext cx="2011712" cy="1250906"/>
      </dsp:txXfrm>
    </dsp:sp>
    <dsp:sp modelId="{03C228E8-DE56-42DB-B1E7-F7E71A151DCF}">
      <dsp:nvSpPr>
        <dsp:cNvPr id="0" name=""/>
        <dsp:cNvSpPr/>
      </dsp:nvSpPr>
      <dsp:spPr>
        <a:xfrm>
          <a:off x="5616661" y="0"/>
          <a:ext cx="2611933" cy="44069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Family Engagement</a:t>
          </a:r>
        </a:p>
      </dsp:txBody>
      <dsp:txXfrm>
        <a:off x="5616661" y="0"/>
        <a:ext cx="2611933" cy="1322070"/>
      </dsp:txXfrm>
    </dsp:sp>
    <dsp:sp modelId="{1C8AB2C8-9444-4A27-989C-B59C535446CE}">
      <dsp:nvSpPr>
        <dsp:cNvPr id="0" name=""/>
        <dsp:cNvSpPr/>
      </dsp:nvSpPr>
      <dsp:spPr>
        <a:xfrm>
          <a:off x="5877855" y="1322496"/>
          <a:ext cx="2089546" cy="18019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Weekend programs</a:t>
          </a:r>
          <a:r>
            <a:rPr lang="en-US" sz="1100" kern="1200" dirty="0"/>
            <a:t>: Spring into SUCCESS,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Careers in Action in October,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Career Exploration in Sports and Rec</a:t>
          </a:r>
          <a:r>
            <a:rPr lang="en-US" sz="800" kern="1200" dirty="0"/>
            <a:t>,</a:t>
          </a:r>
        </a:p>
      </dsp:txBody>
      <dsp:txXfrm>
        <a:off x="5930632" y="1375273"/>
        <a:ext cx="1983992" cy="1696395"/>
      </dsp:txXfrm>
    </dsp:sp>
    <dsp:sp modelId="{7C4F71B0-2369-47DB-B8C0-A5BA06A7AEEA}">
      <dsp:nvSpPr>
        <dsp:cNvPr id="0" name=""/>
        <dsp:cNvSpPr/>
      </dsp:nvSpPr>
      <dsp:spPr>
        <a:xfrm>
          <a:off x="5877855" y="3343600"/>
          <a:ext cx="2089546" cy="8882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b="1" kern="1200" dirty="0"/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Single Day: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WWRC and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Career Discovery Day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5903871" y="3369616"/>
        <a:ext cx="2037514" cy="8362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B1BAD-88E9-461B-B00A-0BA93CDD5560}">
      <dsp:nvSpPr>
        <dsp:cNvPr id="0" name=""/>
        <dsp:cNvSpPr/>
      </dsp:nvSpPr>
      <dsp:spPr>
        <a:xfrm>
          <a:off x="2499360" y="0"/>
          <a:ext cx="3749040" cy="7255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>
              <a:solidFill>
                <a:schemeClr val="tx2"/>
              </a:solidFill>
            </a:rPr>
            <a:t>86% Still #1 in US</a:t>
          </a:r>
        </a:p>
      </dsp:txBody>
      <dsp:txXfrm>
        <a:off x="2499360" y="90692"/>
        <a:ext cx="3476964" cy="544153"/>
      </dsp:txXfrm>
    </dsp:sp>
    <dsp:sp modelId="{0FEECEB2-04C1-49E4-85D6-AC027707E352}">
      <dsp:nvSpPr>
        <dsp:cNvPr id="0" name=""/>
        <dsp:cNvSpPr/>
      </dsp:nvSpPr>
      <dsp:spPr>
        <a:xfrm>
          <a:off x="0" y="0"/>
          <a:ext cx="2499360" cy="7255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tx2"/>
              </a:solidFill>
            </a:rPr>
            <a:t>PY 23-24</a:t>
          </a:r>
        </a:p>
      </dsp:txBody>
      <dsp:txXfrm>
        <a:off x="35418" y="35418"/>
        <a:ext cx="2428524" cy="654701"/>
      </dsp:txXfrm>
    </dsp:sp>
    <dsp:sp modelId="{D8CA47E7-510E-4EAF-918F-EA31AF454A17}">
      <dsp:nvSpPr>
        <dsp:cNvPr id="0" name=""/>
        <dsp:cNvSpPr/>
      </dsp:nvSpPr>
      <dsp:spPr>
        <a:xfrm>
          <a:off x="2438400" y="798462"/>
          <a:ext cx="3749040" cy="7255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>
              <a:solidFill>
                <a:schemeClr val="tx2"/>
              </a:solidFill>
            </a:rPr>
            <a:t>86.4% -SD next at 72.9%</a:t>
          </a:r>
        </a:p>
      </dsp:txBody>
      <dsp:txXfrm>
        <a:off x="2438400" y="889154"/>
        <a:ext cx="3476964" cy="544153"/>
      </dsp:txXfrm>
    </dsp:sp>
    <dsp:sp modelId="{90713252-D169-484D-B389-8A9D6481E226}">
      <dsp:nvSpPr>
        <dsp:cNvPr id="0" name=""/>
        <dsp:cNvSpPr/>
      </dsp:nvSpPr>
      <dsp:spPr>
        <a:xfrm>
          <a:off x="0" y="798462"/>
          <a:ext cx="2499360" cy="7255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tx2"/>
              </a:solidFill>
            </a:rPr>
            <a:t>PY 24-25</a:t>
          </a:r>
        </a:p>
      </dsp:txBody>
      <dsp:txXfrm>
        <a:off x="35418" y="833880"/>
        <a:ext cx="2428524" cy="654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70C6E-55B1-4D57-8375-18F559A21D81}" type="datetimeFigureOut"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6D333-AAA3-40FA-A2BD-ADC1A300DBD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5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Rick and Caroline take turns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73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80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Caroline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54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B0923-129C-4FAE-BE3A-0413849C8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891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13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Tish</a:t>
            </a:r>
          </a:p>
          <a:p>
            <a:r>
              <a:rPr lang="en-US" dirty="0"/>
              <a:t>Rick- good for students to explore even if they don’t have a tech goal – you don’t know what you don’t know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96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Caroline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28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Caroline will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05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Tish will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75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Chuck starts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28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Chuck sending photos/videos to Tish</a:t>
            </a:r>
          </a:p>
          <a:p>
            <a:r>
              <a:rPr lang="en-US">
                <a:ea typeface="Calibri"/>
                <a:cs typeface="Calibri"/>
              </a:rPr>
              <a:t>Taking video at Spring into Success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0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Rick and Caroline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01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Chuck will cover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08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Chuck will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94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Tish will cover 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63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Put in </a:t>
            </a:r>
            <a:r>
              <a:rPr lang="en-US" err="1"/>
              <a:t>emaisl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1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16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Tish explain the breakdown</a:t>
            </a:r>
          </a:p>
          <a:p>
            <a:r>
              <a:rPr lang="en-US" dirty="0"/>
              <a:t>Ask Rick and Caroline for feedback on their recommendations- if you have a new student, a tech student, a student who is creative, -IT IS NOT ONE SIZE FITS ALL</a:t>
            </a:r>
          </a:p>
          <a:p>
            <a:r>
              <a:rPr lang="en-US" dirty="0"/>
              <a:t>Rick- comfort level grows- build comfort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Rick and Caroline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52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39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Tish start and do the list, </a:t>
            </a:r>
          </a:p>
          <a:p>
            <a:r>
              <a:rPr lang="en-US" dirty="0"/>
              <a:t>Ask Rick about presenting every year- his experience</a:t>
            </a:r>
          </a:p>
          <a:p>
            <a:r>
              <a:rPr lang="en-US" dirty="0"/>
              <a:t>Caroline- her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65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73D90-9126-4425-89A8-214D566E81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73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Rick, Caroline and Tish take turns- answer questions, give support for these as first time 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D333-AAA3-40FA-A2BD-ADC1A300DB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41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000B5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E7AF1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794"/>
            </a:solid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rgbClr val="171695"/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Department for the Blind and Vision Impaired logo">
            <a:extLst>
              <a:ext uri="{FF2B5EF4-FFF2-40B4-BE49-F238E27FC236}">
                <a16:creationId xmlns:a16="http://schemas.microsoft.com/office/drawing/2014/main" id="{29195985-F351-471E-B8CC-2B810B0552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217544"/>
            <a:ext cx="4206240" cy="12832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93D0A-B7B1-45EB-A04E-33D5B4E4A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ED68B1-990E-B7B4-EA6B-231C6085FC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362200"/>
            <a:ext cx="8229600" cy="3962400"/>
          </a:xfrm>
        </p:spPr>
        <p:txBody>
          <a:bodyPr/>
          <a:lstStyle>
            <a:lvl1pPr>
              <a:buClr>
                <a:srgbClr val="171695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4739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000B5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E7AF1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794"/>
            </a:solid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rgbClr val="171695"/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02817E8-AF77-EA4F-12DE-7CA42F1DE5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76200"/>
            <a:ext cx="4206240" cy="1629955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CB7D7681-69B9-F640-B406-7D9DEB250DE1}"/>
              </a:ext>
            </a:extLst>
          </p:cNvPr>
          <p:cNvSpPr>
            <a:spLocks/>
          </p:cNvSpPr>
          <p:nvPr/>
        </p:nvSpPr>
        <p:spPr bwMode="auto">
          <a:xfrm>
            <a:off x="1687513" y="4953000"/>
            <a:ext cx="7456487" cy="48815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4697" y="0"/>
              </a:cxn>
              <a:cxn ang="0">
                <a:pos x="4697" y="367"/>
              </a:cxn>
              <a:cxn ang="0">
                <a:pos x="0" y="218"/>
              </a:cxn>
              <a:cxn ang="0">
                <a:pos x="4697" y="0"/>
              </a:cxn>
            </a:cxnLst>
            <a:rect l="0" t="0" r="0" b="0"/>
            <a:pathLst>
              <a:path w="4697" h="367">
                <a:moveTo>
                  <a:pt x="4697" y="0"/>
                </a:moveTo>
                <a:lnTo>
                  <a:pt x="4697" y="367"/>
                </a:lnTo>
                <a:lnTo>
                  <a:pt x="0" y="218"/>
                </a:lnTo>
                <a:lnTo>
                  <a:pt x="4697" y="0"/>
                </a:lnTo>
                <a:close/>
              </a:path>
            </a:pathLst>
          </a:custGeom>
          <a:solidFill>
            <a:srgbClr val="171695">
              <a:alpha val="40000"/>
            </a:srgbClr>
          </a:solidFill>
          <a:ln w="9525" cap="flat" cmpd="sng" algn="ctr">
            <a:solidFill>
              <a:srgbClr val="171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BB69E948-D217-592B-6B09-E0D4FB4E816D}"/>
              </a:ext>
            </a:extLst>
          </p:cNvPr>
          <p:cNvSpPr>
            <a:spLocks/>
          </p:cNvSpPr>
          <p:nvPr/>
        </p:nvSpPr>
        <p:spPr bwMode="auto">
          <a:xfrm>
            <a:off x="35443" y="5237744"/>
            <a:ext cx="9108557" cy="7886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0" y="0"/>
                </a:moveTo>
                <a:lnTo>
                  <a:pt x="5760" y="0"/>
                </a:lnTo>
                <a:lnTo>
                  <a:pt x="5760" y="528"/>
                </a:lnTo>
                <a:lnTo>
                  <a:pt x="48" y="0"/>
                </a:lnTo>
              </a:path>
            </a:pathLst>
          </a:custGeom>
          <a:solidFill>
            <a:srgbClr val="E7AF12"/>
          </a:solidFill>
          <a:ln w="9525" cap="flat" cmpd="sng" algn="ctr">
            <a:solidFill>
              <a:srgbClr val="171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CFAEA290-CBD0-2023-C03F-794E9863147C}"/>
              </a:ext>
            </a:extLst>
          </p:cNvPr>
          <p:cNvSpPr>
            <a:spLocks/>
          </p:cNvSpPr>
          <p:nvPr/>
        </p:nvSpPr>
        <p:spPr bwMode="auto">
          <a:xfrm>
            <a:off x="0" y="5000978"/>
            <a:ext cx="9144000" cy="186411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0" y="1248"/>
              </a:cxn>
              <a:cxn ang="0">
                <a:pos x="5760" y="1248"/>
              </a:cxn>
              <a:cxn ang="0">
                <a:pos x="5760" y="528"/>
              </a:cxn>
              <a:cxn ang="0">
                <a:pos x="0" y="0"/>
              </a:cxn>
            </a:cxnLst>
            <a:rect l="0" t="0" r="0" b="0"/>
            <a:pathLst>
              <a:path w="5760" h="1248">
                <a:moveTo>
                  <a:pt x="0" y="0"/>
                </a:moveTo>
                <a:lnTo>
                  <a:pt x="0" y="1248"/>
                </a:lnTo>
                <a:lnTo>
                  <a:pt x="5760" y="1248"/>
                </a:lnTo>
                <a:lnTo>
                  <a:pt x="576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171695"/>
          </a:solidFill>
          <a:ln w="12700" cap="rnd" cmpd="thickThin" algn="ctr">
            <a:solidFill>
              <a:srgbClr val="171695"/>
            </a:solidFill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80BBBD-6BE2-7B7E-D73C-CF8833866E1F}"/>
              </a:ext>
            </a:extLst>
          </p:cNvPr>
          <p:cNvCxnSpPr/>
          <p:nvPr/>
        </p:nvCxnSpPr>
        <p:spPr>
          <a:xfrm>
            <a:off x="-3765" y="4997671"/>
            <a:ext cx="9147765" cy="790302"/>
          </a:xfrm>
          <a:prstGeom prst="line">
            <a:avLst/>
          </a:prstGeom>
          <a:noFill/>
          <a:ln w="12065" cap="flat" cmpd="sng" algn="ctr">
            <a:solidFill>
              <a:srgbClr val="171695"/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810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9842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B89138-0150-0E06-119F-90B32C55ED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2286000"/>
            <a:ext cx="8229600" cy="3581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5324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3F3F1-1A76-A74D-BAC0-34B3DB22E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46CA6-EF96-09DB-9028-F8C93B0A98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362200"/>
            <a:ext cx="36576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CA5E3A5-086E-F98D-0B58-9F8C622E16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46619" y="2362200"/>
            <a:ext cx="36576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745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3F3F1-1A76-A74D-BAC0-34B3DB22E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3505200" cy="1828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46CA6-EF96-09DB-9028-F8C93B0A98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362200"/>
            <a:ext cx="3505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5B6E9-6417-3C9B-BA7A-9F39EE016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838200"/>
            <a:ext cx="4114800" cy="5169091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5372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086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theme" Target="../theme/theme1.xml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57200" y="5936924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010D6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52972" y="5924550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E7AF12"/>
          </a:solidFill>
          <a:ln w="9525" cap="flat" cmpd="sng" algn="ctr">
            <a:solidFill>
              <a:srgbClr val="E7AF1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77132"/>
            <a:ext cx="3402314" cy="1080868"/>
          </a:xfrm>
          <a:prstGeom prst="rtTriangle">
            <a:avLst/>
          </a:prstGeom>
          <a:solidFill>
            <a:srgbClr val="171794"/>
          </a:solidFill>
          <a:ln w="12700" cap="rnd" cmpd="thickThin" algn="ctr">
            <a:solidFill>
              <a:srgbClr val="171794"/>
            </a:solidFill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73617"/>
            <a:ext cx="3405509" cy="1084383"/>
          </a:xfrm>
          <a:prstGeom prst="line">
            <a:avLst/>
          </a:prstGeom>
          <a:noFill/>
          <a:ln w="12065" cap="flat" cmpd="sng" algn="ctr">
            <a:solidFill>
              <a:srgbClr val="E7AF12"/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2286000"/>
            <a:ext cx="8229600" cy="372129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pic>
        <p:nvPicPr>
          <p:cNvPr id="1026" name="Picture 2" descr="Facebook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94053"/>
            <a:ext cx="384048" cy="3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670" y="175685"/>
            <a:ext cx="2131272" cy="650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28600" y="6477000"/>
            <a:ext cx="2483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High Tower Text" panose="02040502050506030303" pitchFamily="18" charset="0"/>
              </a:rPr>
              <a:t>dbvi.virginia.gov</a:t>
            </a:r>
          </a:p>
        </p:txBody>
      </p:sp>
      <p:pic>
        <p:nvPicPr>
          <p:cNvPr id="4" name="Picture 3" descr="LinkedIn Logo">
            <a:extLst>
              <a:ext uri="{FF2B5EF4-FFF2-40B4-BE49-F238E27FC236}">
                <a16:creationId xmlns:a16="http://schemas.microsoft.com/office/drawing/2014/main" id="{5C19EF5F-A3D2-4FC2-AB85-EEF15A370E0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34200" y="6394053"/>
            <a:ext cx="384048" cy="384048"/>
          </a:xfrm>
          <a:prstGeom prst="rect">
            <a:avLst/>
          </a:prstGeom>
        </p:spPr>
      </p:pic>
      <p:pic>
        <p:nvPicPr>
          <p:cNvPr id="6" name="Picture 5" descr="YouTube Logo">
            <a:extLst>
              <a:ext uri="{FF2B5EF4-FFF2-40B4-BE49-F238E27FC236}">
                <a16:creationId xmlns:a16="http://schemas.microsoft.com/office/drawing/2014/main" id="{6F7ABF8F-ED27-4AE8-8EBF-21758DC6B1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18332" t="16249" r="18334" b="16250"/>
          <a:stretch/>
        </p:blipFill>
        <p:spPr>
          <a:xfrm>
            <a:off x="7848600" y="6394053"/>
            <a:ext cx="540512" cy="384048"/>
          </a:xfrm>
          <a:prstGeom prst="rect">
            <a:avLst/>
          </a:prstGeom>
        </p:spPr>
      </p:pic>
      <p:pic>
        <p:nvPicPr>
          <p:cNvPr id="7" name="Picture 6" descr="Instagram Logo">
            <a:extLst>
              <a:ext uri="{FF2B5EF4-FFF2-40B4-BE49-F238E27FC236}">
                <a16:creationId xmlns:a16="http://schemas.microsoft.com/office/drawing/2014/main" id="{AF978D78-5535-4EFD-B4C7-116CFAD2C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167" t="4075" r="24167" b="4073"/>
          <a:stretch/>
        </p:blipFill>
        <p:spPr>
          <a:xfrm>
            <a:off x="8462264" y="6394053"/>
            <a:ext cx="384044" cy="3840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57200" y="5936924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010D6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52972" y="5924550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E7AF12"/>
          </a:solidFill>
          <a:ln w="9525" cap="flat" cmpd="sng" algn="ctr">
            <a:solidFill>
              <a:srgbClr val="E7AF1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77132"/>
            <a:ext cx="3402314" cy="1080868"/>
          </a:xfrm>
          <a:prstGeom prst="rtTriangle">
            <a:avLst/>
          </a:prstGeom>
          <a:solidFill>
            <a:srgbClr val="171794"/>
          </a:solidFill>
          <a:ln w="12700" cap="rnd" cmpd="thickThin" algn="ctr">
            <a:solidFill>
              <a:srgbClr val="171794"/>
            </a:solidFill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73617"/>
            <a:ext cx="3405509" cy="1084383"/>
          </a:xfrm>
          <a:prstGeom prst="line">
            <a:avLst/>
          </a:prstGeom>
          <a:noFill/>
          <a:ln w="12065" cap="flat" cmpd="sng" algn="ctr">
            <a:solidFill>
              <a:srgbClr val="E7AF12"/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2286000"/>
            <a:ext cx="8229600" cy="372129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pic>
        <p:nvPicPr>
          <p:cNvPr id="1026" name="Picture 2" descr="Facebook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94053"/>
            <a:ext cx="384048" cy="3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000" y="79899"/>
            <a:ext cx="1828800" cy="708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28600" y="6477000"/>
            <a:ext cx="2483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High Tower Text" panose="02040502050506030303" pitchFamily="18" charset="0"/>
              </a:rPr>
              <a:t>dbvi.virginia.gov</a:t>
            </a:r>
          </a:p>
        </p:txBody>
      </p:sp>
      <p:pic>
        <p:nvPicPr>
          <p:cNvPr id="4" name="Picture 3" descr="LinkedIn Logo">
            <a:extLst>
              <a:ext uri="{FF2B5EF4-FFF2-40B4-BE49-F238E27FC236}">
                <a16:creationId xmlns:a16="http://schemas.microsoft.com/office/drawing/2014/main" id="{5C19EF5F-A3D2-4FC2-AB85-EEF15A370E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4200" y="6394053"/>
            <a:ext cx="384048" cy="384048"/>
          </a:xfrm>
          <a:prstGeom prst="rect">
            <a:avLst/>
          </a:prstGeom>
        </p:spPr>
      </p:pic>
      <p:pic>
        <p:nvPicPr>
          <p:cNvPr id="6" name="Picture 5" descr="YouTube Logo">
            <a:extLst>
              <a:ext uri="{FF2B5EF4-FFF2-40B4-BE49-F238E27FC236}">
                <a16:creationId xmlns:a16="http://schemas.microsoft.com/office/drawing/2014/main" id="{6F7ABF8F-ED27-4AE8-8EBF-21758DC6B12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332" t="16249" r="18334" b="16250"/>
          <a:stretch/>
        </p:blipFill>
        <p:spPr>
          <a:xfrm>
            <a:off x="7848600" y="6394053"/>
            <a:ext cx="540512" cy="384048"/>
          </a:xfrm>
          <a:prstGeom prst="rect">
            <a:avLst/>
          </a:prstGeom>
        </p:spPr>
      </p:pic>
      <p:pic>
        <p:nvPicPr>
          <p:cNvPr id="7" name="Picture 6" descr="Instagram Logo">
            <a:extLst>
              <a:ext uri="{FF2B5EF4-FFF2-40B4-BE49-F238E27FC236}">
                <a16:creationId xmlns:a16="http://schemas.microsoft.com/office/drawing/2014/main" id="{AF978D78-5535-4EFD-B4C7-116CFAD2CC3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167" t="4075" r="24167" b="4073"/>
          <a:stretch/>
        </p:blipFill>
        <p:spPr>
          <a:xfrm>
            <a:off x="8462264" y="6394053"/>
            <a:ext cx="384044" cy="384048"/>
          </a:xfrm>
          <a:prstGeom prst="rect">
            <a:avLst/>
          </a:prstGeom>
        </p:spPr>
      </p:pic>
      <p:pic>
        <p:nvPicPr>
          <p:cNvPr id="5" name="Picture 4" descr="LinkedIn Logo">
            <a:extLst>
              <a:ext uri="{FF2B5EF4-FFF2-40B4-BE49-F238E27FC236}">
                <a16:creationId xmlns:a16="http://schemas.microsoft.com/office/drawing/2014/main" id="{A608778A-4990-9004-6867-49669199FD2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934200" y="6394053"/>
            <a:ext cx="384048" cy="384048"/>
          </a:xfrm>
          <a:prstGeom prst="rect">
            <a:avLst/>
          </a:prstGeom>
        </p:spPr>
      </p:pic>
      <p:pic>
        <p:nvPicPr>
          <p:cNvPr id="8" name="Picture 7" descr="YouTube Logo">
            <a:extLst>
              <a:ext uri="{FF2B5EF4-FFF2-40B4-BE49-F238E27FC236}">
                <a16:creationId xmlns:a16="http://schemas.microsoft.com/office/drawing/2014/main" id="{B848DA26-6FCC-9DD9-202F-53B5B3A4B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8332" t="16249" r="18334" b="16250"/>
          <a:stretch/>
        </p:blipFill>
        <p:spPr>
          <a:xfrm>
            <a:off x="7848600" y="6394053"/>
            <a:ext cx="540512" cy="384048"/>
          </a:xfrm>
          <a:prstGeom prst="rect">
            <a:avLst/>
          </a:prstGeom>
        </p:spPr>
      </p:pic>
      <p:pic>
        <p:nvPicPr>
          <p:cNvPr id="10" name="Picture 9" descr="Instagram Logo">
            <a:extLst>
              <a:ext uri="{FF2B5EF4-FFF2-40B4-BE49-F238E27FC236}">
                <a16:creationId xmlns:a16="http://schemas.microsoft.com/office/drawing/2014/main" id="{DC59E53F-54A4-1C2A-7BCD-2F927AA879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4167" t="4075" r="24167" b="4073"/>
          <a:stretch/>
        </p:blipFill>
        <p:spPr>
          <a:xfrm>
            <a:off x="8462264" y="6394053"/>
            <a:ext cx="384044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3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1y4sAGAuqM?feature=oembe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covgov-my.sharepoint.com/:v:/r/personal/ashley_west_dbvi_virginia_gov/Documents/Attachments/IMG_1910.mov?csf=1&amp;web=1&amp;e=cFdNxZ" TargetMode="Externa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allforall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lionclschwab@netscape.ne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lionclschwab@netscape.ne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ick.Bradley@DBVI.virginia.gov" TargetMode="External"/><Relationship Id="rId5" Type="http://schemas.openxmlformats.org/officeDocument/2006/relationships/hyperlink" Target="mailto:Caroline.Rammacher@DBVI.virginia.gov" TargetMode="External"/><Relationship Id="rId4" Type="http://schemas.openxmlformats.org/officeDocument/2006/relationships/hyperlink" Target="mailto:Tish.Harris@DBVI.virginia.gov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/>
              <a:t>Here’s What's Ahead</a:t>
            </a:r>
            <a:br>
              <a:rPr lang="en-US"/>
            </a:br>
            <a:r>
              <a:rPr lang="en-US"/>
              <a:t>for Next Year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11607"/>
            <a:ext cx="8305800" cy="11997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Tish Harris  Caroline Rammacher  </a:t>
            </a:r>
          </a:p>
          <a:p>
            <a:pPr algn="ctr"/>
            <a:r>
              <a:rPr lang="en-US" dirty="0"/>
              <a:t>Rick Bradley   Chuck Schwab</a:t>
            </a:r>
          </a:p>
        </p:txBody>
      </p:sp>
    </p:spTree>
    <p:extLst>
      <p:ext uri="{BB962C8B-B14F-4D97-AF65-F5344CB8AC3E}">
        <p14:creationId xmlns:p14="http://schemas.microsoft.com/office/powerpoint/2010/main" val="909381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554FD-47C3-3910-6E94-524C8CE1E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7382C1-94C4-33CD-C128-F61B93EE0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6132"/>
            <a:ext cx="8229600" cy="4026091"/>
          </a:xfrm>
        </p:spPr>
        <p:txBody>
          <a:bodyPr>
            <a:normAutofit/>
          </a:bodyPr>
          <a:lstStyle/>
          <a:p>
            <a:r>
              <a:rPr lang="en-US" dirty="0"/>
              <a:t>Cyber safety and basics, HTML, firewalls and lots of techie stuff!</a:t>
            </a:r>
          </a:p>
          <a:p>
            <a:r>
              <a:rPr lang="en-US" dirty="0"/>
              <a:t>Working in teams in the classroom</a:t>
            </a:r>
          </a:p>
          <a:p>
            <a:r>
              <a:rPr lang="en-US" dirty="0"/>
              <a:t>Confidence and communications builders at night!</a:t>
            </a:r>
          </a:p>
          <a:p>
            <a:pPr lvl="1"/>
            <a:r>
              <a:rPr lang="en-US" dirty="0"/>
              <a:t>Comedy Improv</a:t>
            </a:r>
          </a:p>
          <a:p>
            <a:pPr lvl="1"/>
            <a:r>
              <a:rPr lang="en-US" dirty="0"/>
              <a:t>Blind Soccer Nation</a:t>
            </a:r>
          </a:p>
          <a:p>
            <a:pPr lvl="1"/>
            <a:r>
              <a:rPr lang="en-US" dirty="0"/>
              <a:t>Bowling</a:t>
            </a:r>
          </a:p>
          <a:p>
            <a:pPr lvl="1"/>
            <a:r>
              <a:rPr lang="en-US" dirty="0"/>
              <a:t>Super Soaker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0CCBBA-B5A6-C1E3-CD3B-11E8C0CE8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8229600" cy="1143000"/>
          </a:xfrm>
        </p:spPr>
        <p:txBody>
          <a:bodyPr/>
          <a:lstStyle/>
          <a:p>
            <a:pPr algn="ctr"/>
            <a:r>
              <a:rPr lang="en-US"/>
              <a:t>Cyber Space</a:t>
            </a:r>
          </a:p>
        </p:txBody>
      </p:sp>
    </p:spTree>
    <p:extLst>
      <p:ext uri="{BB962C8B-B14F-4D97-AF65-F5344CB8AC3E}">
        <p14:creationId xmlns:p14="http://schemas.microsoft.com/office/powerpoint/2010/main" val="1050921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Cybersecurity Academy Collaboration with the Virginia Department of the Blind and Vision Impaired">
            <a:hlinkClick r:id="" action="ppaction://noaction"/>
            <a:extLst>
              <a:ext uri="{FF2B5EF4-FFF2-40B4-BE49-F238E27FC236}">
                <a16:creationId xmlns:a16="http://schemas.microsoft.com/office/drawing/2014/main" id="{FBCFF152-C2AA-EA3B-D69E-00E70EAE22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2673" y="1362075"/>
            <a:ext cx="7315200" cy="4133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08D9B-FAC9-2CE4-0E40-C24C0101B64F}"/>
              </a:ext>
            </a:extLst>
          </p:cNvPr>
          <p:cNvSpPr txBox="1"/>
          <p:nvPr/>
        </p:nvSpPr>
        <p:spPr>
          <a:xfrm>
            <a:off x="2679192" y="466344"/>
            <a:ext cx="425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created by Palo Alto Networks</a:t>
            </a:r>
          </a:p>
        </p:txBody>
      </p:sp>
    </p:spTree>
    <p:extLst>
      <p:ext uri="{BB962C8B-B14F-4D97-AF65-F5344CB8AC3E}">
        <p14:creationId xmlns:p14="http://schemas.microsoft.com/office/powerpoint/2010/main" val="225858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5151F-F1DA-D582-A22C-BDD1DBC8D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3B1975-4601-1D37-7D49-48CCA210A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88091"/>
          </a:xfrm>
        </p:spPr>
        <p:txBody>
          <a:bodyPr/>
          <a:lstStyle/>
          <a:p>
            <a:r>
              <a:rPr lang="en-US"/>
              <a:t>Any of your students thinking about college?</a:t>
            </a:r>
          </a:p>
          <a:p>
            <a:r>
              <a:rPr lang="en-US"/>
              <a:t>College immersion program where students:</a:t>
            </a:r>
          </a:p>
          <a:p>
            <a:pPr lvl="1"/>
            <a:r>
              <a:rPr lang="en-US"/>
              <a:t>Live in a freshman dorm and use the dining hall</a:t>
            </a:r>
          </a:p>
          <a:p>
            <a:pPr lvl="1"/>
            <a:r>
              <a:rPr lang="en-US"/>
              <a:t>Learn how to create the best admissions essay</a:t>
            </a:r>
          </a:p>
          <a:p>
            <a:pPr lvl="1"/>
            <a:r>
              <a:rPr lang="en-US"/>
              <a:t>Learn about requesting accommodations</a:t>
            </a:r>
          </a:p>
          <a:p>
            <a:pPr lvl="1"/>
            <a:r>
              <a:rPr lang="en-US"/>
              <a:t>Meet professors from all over the campus</a:t>
            </a:r>
          </a:p>
          <a:p>
            <a:pPr lvl="1"/>
            <a:r>
              <a:rPr lang="en-US"/>
              <a:t>Visit a </a:t>
            </a:r>
            <a:r>
              <a:rPr lang="en-US" b="1"/>
              <a:t>community college </a:t>
            </a:r>
            <a:r>
              <a:rPr lang="en-US"/>
              <a:t>to learn possibilities</a:t>
            </a:r>
          </a:p>
          <a:p>
            <a:pPr lvl="1"/>
            <a:r>
              <a:rPr lang="en-US"/>
              <a:t>Learn to use the transit system</a:t>
            </a:r>
          </a:p>
          <a:p>
            <a:pPr lvl="1"/>
            <a:r>
              <a:rPr lang="en-US"/>
              <a:t>Experience rec center and learn about clubs </a:t>
            </a:r>
          </a:p>
          <a:p>
            <a:pPr lvl="1"/>
            <a:r>
              <a:rPr lang="en-US"/>
              <a:t>Experience student life!  Make friends and have fun!</a:t>
            </a:r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7CC4D9-CD21-7C68-B9A9-8F0962957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76200"/>
            <a:ext cx="4572000" cy="1143000"/>
          </a:xfrm>
        </p:spPr>
        <p:txBody>
          <a:bodyPr/>
          <a:lstStyle/>
          <a:p>
            <a:pPr algn="ctr"/>
            <a:r>
              <a:rPr lang="en-US" dirty="0"/>
              <a:t>Launching Point</a:t>
            </a:r>
          </a:p>
        </p:txBody>
      </p:sp>
    </p:spTree>
    <p:extLst>
      <p:ext uri="{BB962C8B-B14F-4D97-AF65-F5344CB8AC3E}">
        <p14:creationId xmlns:p14="http://schemas.microsoft.com/office/powerpoint/2010/main" val="3384703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of President Schmidt of JMU welcoming DBVI students to Launching Point at JMU">
            <a:extLst>
              <a:ext uri="{FF2B5EF4-FFF2-40B4-BE49-F238E27FC236}">
                <a16:creationId xmlns:a16="http://schemas.microsoft.com/office/drawing/2014/main" id="{20CD4C7B-70B5-4968-3FE0-7808365E5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192" y="818535"/>
            <a:ext cx="7342632" cy="55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80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to of students surrounding tables in a classroom, photo of students getting on a transit bus at JMU and photo of two young men puttling on roller blades.">
            <a:extLst>
              <a:ext uri="{FF2B5EF4-FFF2-40B4-BE49-F238E27FC236}">
                <a16:creationId xmlns:a16="http://schemas.microsoft.com/office/drawing/2014/main" id="{58471B41-8CF9-0017-EABF-B38D5B5F9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78" y="874649"/>
            <a:ext cx="3468926" cy="2669685"/>
          </a:xfrm>
          <a:prstGeom prst="rect">
            <a:avLst/>
          </a:prstGeom>
        </p:spPr>
      </p:pic>
      <p:pic>
        <p:nvPicPr>
          <p:cNvPr id="4" name="Picture 3" descr="Students getting on bus">
            <a:extLst>
              <a:ext uri="{FF2B5EF4-FFF2-40B4-BE49-F238E27FC236}">
                <a16:creationId xmlns:a16="http://schemas.microsoft.com/office/drawing/2014/main" id="{11F21965-D0A3-64EF-42C0-DFAE2385F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491" y="380876"/>
            <a:ext cx="3810330" cy="2859272"/>
          </a:xfrm>
          <a:prstGeom prst="rect">
            <a:avLst/>
          </a:prstGeom>
        </p:spPr>
      </p:pic>
      <p:pic>
        <p:nvPicPr>
          <p:cNvPr id="5" name="Picture 4" descr="Two young men putting on roller blades">
            <a:extLst>
              <a:ext uri="{FF2B5EF4-FFF2-40B4-BE49-F238E27FC236}">
                <a16:creationId xmlns:a16="http://schemas.microsoft.com/office/drawing/2014/main" id="{4F7BC10D-9572-2A87-FF73-6FF57F83E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895" y="3617853"/>
            <a:ext cx="3468925" cy="25971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35F561-EEA7-DFFE-0DDD-11C5664B91D1}"/>
              </a:ext>
            </a:extLst>
          </p:cNvPr>
          <p:cNvSpPr txBox="1"/>
          <p:nvPr/>
        </p:nvSpPr>
        <p:spPr>
          <a:xfrm>
            <a:off x="5086350" y="3793528"/>
            <a:ext cx="35547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Living in a freshman dorm, learning the transit system, eating at D-Hall, experiencing a freshman first class at ISAT, meeting admissions and professors, and having fun</a:t>
            </a:r>
          </a:p>
        </p:txBody>
      </p:sp>
    </p:spTree>
    <p:extLst>
      <p:ext uri="{BB962C8B-B14F-4D97-AF65-F5344CB8AC3E}">
        <p14:creationId xmlns:p14="http://schemas.microsoft.com/office/powerpoint/2010/main" val="4206425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of the rec room at a JMU dorm with a group of students socializing. &#10;">
            <a:extLst>
              <a:ext uri="{FF2B5EF4-FFF2-40B4-BE49-F238E27FC236}">
                <a16:creationId xmlns:a16="http://schemas.microsoft.com/office/drawing/2014/main" id="{9945FE68-2200-3155-1522-DA6BC1325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784" y="1097279"/>
            <a:ext cx="6681748" cy="501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2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0227" descr="Video of mother of one of the DBVI students. ">
            <a:hlinkClick r:id="" action="ppaction://media"/>
            <a:extLst>
              <a:ext uri="{FF2B5EF4-FFF2-40B4-BE49-F238E27FC236}">
                <a16:creationId xmlns:a16="http://schemas.microsoft.com/office/drawing/2014/main" id="{3224DA35-293B-876D-E50A-1673392847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2119" y="353841"/>
            <a:ext cx="3315262" cy="61405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399BD4-37C8-6386-EBE7-A502CB86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1594"/>
            <a:ext cx="3958937" cy="3241963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en-US" sz="3600">
                <a:latin typeface="Times New Roman"/>
                <a:cs typeface="Times New Roman"/>
              </a:rPr>
              <a:t>Kerry Foster </a:t>
            </a:r>
            <a:br>
              <a:rPr lang="en-US" sz="3600">
                <a:latin typeface="Times New Roman"/>
                <a:cs typeface="Times New Roman"/>
              </a:rPr>
            </a:br>
            <a:r>
              <a:rPr lang="en-US" sz="3600">
                <a:latin typeface="Times New Roman"/>
                <a:cs typeface="Times New Roman"/>
              </a:rPr>
              <a:t>Parent of DBVI Student</a:t>
            </a:r>
            <a:r>
              <a:rPr lang="en-US">
                <a:latin typeface="Times New Roman"/>
                <a:cs typeface="Times New Roman"/>
              </a:rPr>
              <a:t> </a:t>
            </a:r>
            <a:br>
              <a:rPr lang="en-US">
                <a:latin typeface="Times New Roman"/>
                <a:cs typeface="Times New Roman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1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s sourround a speaker during an HR session at Massanutten">
            <a:extLst>
              <a:ext uri="{FF2B5EF4-FFF2-40B4-BE49-F238E27FC236}">
                <a16:creationId xmlns:a16="http://schemas.microsoft.com/office/drawing/2014/main" id="{65C07FC3-8D20-8114-BDC8-24CA02691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49" y="1158094"/>
            <a:ext cx="4487045" cy="3371380"/>
          </a:xfrm>
          <a:prstGeom prst="rect">
            <a:avLst/>
          </a:prstGeom>
        </p:spPr>
      </p:pic>
      <p:pic>
        <p:nvPicPr>
          <p:cNvPr id="3" name="Picture 2" descr="Skiers wearing a blind skier and guide vest on the snow at Massanutten">
            <a:extLst>
              <a:ext uri="{FF2B5EF4-FFF2-40B4-BE49-F238E27FC236}">
                <a16:creationId xmlns:a16="http://schemas.microsoft.com/office/drawing/2014/main" id="{8ABE491C-D402-3D0D-FC75-44EF38A3B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686" y="283247"/>
            <a:ext cx="3749365" cy="4993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24BA8B-9CE7-E82E-694D-8921306907DD}"/>
              </a:ext>
            </a:extLst>
          </p:cNvPr>
          <p:cNvSpPr txBox="1"/>
          <p:nvPr/>
        </p:nvSpPr>
        <p:spPr>
          <a:xfrm>
            <a:off x="496062" y="4883003"/>
            <a:ext cx="4686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CAREER EXPLORATION INTO SPORTS AND RECREATION AT MASSANUTTEN RESORT-Jan 2026</a:t>
            </a:r>
          </a:p>
        </p:txBody>
      </p:sp>
    </p:spTree>
    <p:extLst>
      <p:ext uri="{BB962C8B-B14F-4D97-AF65-F5344CB8AC3E}">
        <p14:creationId xmlns:p14="http://schemas.microsoft.com/office/powerpoint/2010/main" val="3571735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C296E-9185-3753-464E-FEFF3932F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IMG_1910.mov">
            <a:hlinkClick r:id="" action="ppaction://noaction"/>
            <a:extLst>
              <a:ext uri="{FF2B5EF4-FFF2-40B4-BE49-F238E27FC236}">
                <a16:creationId xmlns:a16="http://schemas.microsoft.com/office/drawing/2014/main" id="{2AFF6208-CBFB-AB98-8DF2-E4168BABF3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88486" y="822960"/>
            <a:ext cx="3086100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5B862-B6E3-76F7-4A54-3E4B6ED0662A}"/>
              </a:ext>
            </a:extLst>
          </p:cNvPr>
          <p:cNvSpPr txBox="1"/>
          <p:nvPr/>
        </p:nvSpPr>
        <p:spPr>
          <a:xfrm>
            <a:off x="603504" y="1627632"/>
            <a:ext cx="2606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Parent of a student new to DBVI programs</a:t>
            </a:r>
          </a:p>
        </p:txBody>
      </p:sp>
    </p:spTree>
    <p:extLst>
      <p:ext uri="{BB962C8B-B14F-4D97-AF65-F5344CB8AC3E}">
        <p14:creationId xmlns:p14="http://schemas.microsoft.com/office/powerpoint/2010/main" val="1574552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0FA60-0A38-F066-74F1-685179F05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CF2A6A-8FBA-D6D6-1EAA-68D765256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720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Great for beginning or returning students</a:t>
            </a:r>
          </a:p>
          <a:p>
            <a:r>
              <a:rPr lang="en-US"/>
              <a:t>Parent or guardian comes with the student</a:t>
            </a:r>
          </a:p>
          <a:p>
            <a:r>
              <a:rPr lang="en-US"/>
              <a:t>DBVI pays for room, food and activities for student and parent(s)</a:t>
            </a:r>
          </a:p>
          <a:p>
            <a:r>
              <a:rPr lang="en-US"/>
              <a:t>Held once in Spring and once in Fall</a:t>
            </a:r>
          </a:p>
          <a:p>
            <a:r>
              <a:rPr lang="en-US"/>
              <a:t>Adaptive skiing held once per year</a:t>
            </a:r>
          </a:p>
          <a:p>
            <a:r>
              <a:rPr lang="en-US"/>
              <a:t>Parents get information as well as students!</a:t>
            </a:r>
          </a:p>
          <a:p>
            <a:r>
              <a:rPr lang="en-US"/>
              <a:t>All levels and all interests!</a:t>
            </a:r>
          </a:p>
          <a:p>
            <a:r>
              <a:rPr lang="en-US"/>
              <a:t>Sunday is always Fun Day- a day of trying and learning new things and stepping outside of your comfort zone for students</a:t>
            </a:r>
          </a:p>
          <a:p>
            <a:pPr marL="109728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C7990D-02BF-28B6-972A-E36FEDC67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228600"/>
            <a:ext cx="5181600" cy="1143000"/>
          </a:xfrm>
        </p:spPr>
        <p:txBody>
          <a:bodyPr/>
          <a:lstStyle/>
          <a:p>
            <a:r>
              <a:rPr lang="en-US"/>
              <a:t>Family Programs</a:t>
            </a:r>
          </a:p>
        </p:txBody>
      </p:sp>
    </p:spTree>
    <p:extLst>
      <p:ext uri="{BB962C8B-B14F-4D97-AF65-F5344CB8AC3E}">
        <p14:creationId xmlns:p14="http://schemas.microsoft.com/office/powerpoint/2010/main" val="3870194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F274AE-AD8C-44CA-A720-891C2F629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66975"/>
            <a:ext cx="8229600" cy="3721291"/>
          </a:xfrm>
        </p:spPr>
        <p:txBody>
          <a:bodyPr/>
          <a:lstStyle/>
          <a:p>
            <a:pPr marL="109728" indent="0">
              <a:buNone/>
            </a:pPr>
            <a:r>
              <a:rPr lang="en-US"/>
              <a:t>And please let us know who you are and where you are from! </a:t>
            </a:r>
          </a:p>
          <a:p>
            <a:pPr marL="109728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DF9C03-34E2-4A02-8600-4F68C532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r>
              <a:rPr lang="en-US"/>
              <a:t>Allow us to introduce ourselves</a:t>
            </a:r>
          </a:p>
        </p:txBody>
      </p:sp>
      <p:pic>
        <p:nvPicPr>
          <p:cNvPr id="1026" name="Picture 2" descr=" People Meeting First Time .and shaking hands.  They are in professional wear and smiling. ">
            <a:extLst>
              <a:ext uri="{FF2B5EF4-FFF2-40B4-BE49-F238E27FC236}">
                <a16:creationId xmlns:a16="http://schemas.microsoft.com/office/drawing/2014/main" id="{DEA9ACBF-EDE6-4736-88EF-3D6FF1871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21811"/>
            <a:ext cx="3657600" cy="262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49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53127-74E6-0DD9-0BCC-F2E85B5BF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ACD4C9-F30D-EC18-3763-141ED5D03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872" y="185928"/>
            <a:ext cx="5038344" cy="554736"/>
          </a:xfrm>
        </p:spPr>
        <p:txBody>
          <a:bodyPr>
            <a:normAutofit fontScale="90000"/>
          </a:bodyPr>
          <a:lstStyle/>
          <a:p>
            <a:r>
              <a:rPr lang="en-US" dirty="0"/>
              <a:t>Careers in Action</a:t>
            </a:r>
          </a:p>
        </p:txBody>
      </p:sp>
      <p:pic>
        <p:nvPicPr>
          <p:cNvPr id="8" name="Picture 7" descr="Two people writing on a piece of paper">
            <a:extLst>
              <a:ext uri="{FF2B5EF4-FFF2-40B4-BE49-F238E27FC236}">
                <a16:creationId xmlns:a16="http://schemas.microsoft.com/office/drawing/2014/main" id="{853B7368-E456-443B-F1DB-0E00EB4E3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23" y="890587"/>
            <a:ext cx="5838825" cy="50768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A9788-FB74-8967-2AA0-43D0298CA3AC}"/>
              </a:ext>
            </a:extLst>
          </p:cNvPr>
          <p:cNvSpPr txBox="1"/>
          <p:nvPr/>
        </p:nvSpPr>
        <p:spPr>
          <a:xfrm>
            <a:off x="319045" y="1655064"/>
            <a:ext cx="16469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Hands on career exploration and putting learning into action!</a:t>
            </a:r>
          </a:p>
        </p:txBody>
      </p:sp>
    </p:spTree>
    <p:extLst>
      <p:ext uri="{BB962C8B-B14F-4D97-AF65-F5344CB8AC3E}">
        <p14:creationId xmlns:p14="http://schemas.microsoft.com/office/powerpoint/2010/main" val="1791767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giving a presentation">
            <a:extLst>
              <a:ext uri="{FF2B5EF4-FFF2-40B4-BE49-F238E27FC236}">
                <a16:creationId xmlns:a16="http://schemas.microsoft.com/office/drawing/2014/main" id="{93B6B1F8-3770-3936-A677-F082D9208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725995"/>
            <a:ext cx="3848100" cy="5076825"/>
          </a:xfrm>
          <a:prstGeom prst="rect">
            <a:avLst/>
          </a:prstGeom>
        </p:spPr>
      </p:pic>
      <p:pic>
        <p:nvPicPr>
          <p:cNvPr id="10" name="Picture 9" descr="Three young people painting a wall. &#10;&#10;">
            <a:extLst>
              <a:ext uri="{FF2B5EF4-FFF2-40B4-BE49-F238E27FC236}">
                <a16:creationId xmlns:a16="http://schemas.microsoft.com/office/drawing/2014/main" id="{A947160D-54CA-8BBC-7889-B5067C8A3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9" y="429768"/>
            <a:ext cx="5044630" cy="50768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52EA29-E539-BE64-112C-11DA897FBA6C}"/>
              </a:ext>
            </a:extLst>
          </p:cNvPr>
          <p:cNvSpPr txBox="1"/>
          <p:nvPr/>
        </p:nvSpPr>
        <p:spPr>
          <a:xfrm>
            <a:off x="1001792" y="5618154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Painting fun with Maintenance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BC5F84-057A-644A-ADE6-B2B2C0093314}"/>
              </a:ext>
            </a:extLst>
          </p:cNvPr>
          <p:cNvSpPr txBox="1"/>
          <p:nvPr/>
        </p:nvSpPr>
        <p:spPr>
          <a:xfrm>
            <a:off x="5513832" y="5987486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Cyber and IT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18388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ng man talking into a microphone. ">
            <a:extLst>
              <a:ext uri="{FF2B5EF4-FFF2-40B4-BE49-F238E27FC236}">
                <a16:creationId xmlns:a16="http://schemas.microsoft.com/office/drawing/2014/main" id="{BAE4E0D3-8A3B-9A35-5666-7B8DBCFDB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" y="1431036"/>
            <a:ext cx="3133767" cy="3995928"/>
          </a:xfrm>
          <a:prstGeom prst="rect">
            <a:avLst/>
          </a:prstGeom>
        </p:spPr>
      </p:pic>
      <p:pic>
        <p:nvPicPr>
          <p:cNvPr id="4" name="Picture 3" descr="Photo of two presenters talking to a group of students. ">
            <a:extLst>
              <a:ext uri="{FF2B5EF4-FFF2-40B4-BE49-F238E27FC236}">
                <a16:creationId xmlns:a16="http://schemas.microsoft.com/office/drawing/2014/main" id="{43E08347-22A2-3F33-AF6B-D3B63F3F5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64" y="174879"/>
            <a:ext cx="5302567" cy="3600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A1074-BF3C-83D5-F779-3190ED81B7AC}"/>
              </a:ext>
            </a:extLst>
          </p:cNvPr>
          <p:cNvSpPr txBox="1"/>
          <p:nvPr/>
        </p:nvSpPr>
        <p:spPr>
          <a:xfrm>
            <a:off x="3853434" y="3941064"/>
            <a:ext cx="512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Customer Service presentation from Front Desk and Concierge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74B69F-6BBD-C904-40AA-5E89BF2C1FE8}"/>
              </a:ext>
            </a:extLst>
          </p:cNvPr>
          <p:cNvSpPr txBox="1"/>
          <p:nvPr/>
        </p:nvSpPr>
        <p:spPr>
          <a:xfrm>
            <a:off x="1727665" y="5742432"/>
            <a:ext cx="417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Sharing 30 day and 6-month goals!</a:t>
            </a:r>
          </a:p>
        </p:txBody>
      </p:sp>
    </p:spTree>
    <p:extLst>
      <p:ext uri="{BB962C8B-B14F-4D97-AF65-F5344CB8AC3E}">
        <p14:creationId xmlns:p14="http://schemas.microsoft.com/office/powerpoint/2010/main" val="2450169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of young man in wheelchair at a dance party with glasses, hat and colorful leis. ">
            <a:extLst>
              <a:ext uri="{FF2B5EF4-FFF2-40B4-BE49-F238E27FC236}">
                <a16:creationId xmlns:a16="http://schemas.microsoft.com/office/drawing/2014/main" id="{4D2BDED3-7DFA-3324-4334-E344F0456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9" y="168212"/>
            <a:ext cx="3194847" cy="3013900"/>
          </a:xfrm>
          <a:prstGeom prst="rect">
            <a:avLst/>
          </a:prstGeom>
        </p:spPr>
      </p:pic>
      <p:pic>
        <p:nvPicPr>
          <p:cNvPr id="4" name="Picture 3" descr="People in a conga line">
            <a:extLst>
              <a:ext uri="{FF2B5EF4-FFF2-40B4-BE49-F238E27FC236}">
                <a16:creationId xmlns:a16="http://schemas.microsoft.com/office/drawing/2014/main" id="{A246675A-B277-B56E-88E7-CB5A6A0D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623" y="1545194"/>
            <a:ext cx="5229967" cy="3493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FF1938-55DD-0787-A272-2AB091787125}"/>
              </a:ext>
            </a:extLst>
          </p:cNvPr>
          <p:cNvSpPr txBox="1"/>
          <p:nvPr/>
        </p:nvSpPr>
        <p:spPr>
          <a:xfrm>
            <a:off x="216979" y="3429000"/>
            <a:ext cx="2882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 for all!  Even Parents got in on the Dance Party!</a:t>
            </a:r>
          </a:p>
        </p:txBody>
      </p:sp>
    </p:spTree>
    <p:extLst>
      <p:ext uri="{BB962C8B-B14F-4D97-AF65-F5344CB8AC3E}">
        <p14:creationId xmlns:p14="http://schemas.microsoft.com/office/powerpoint/2010/main" val="2235675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D3269-B67D-16AE-59AE-F0A8D4A11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85FCC9-B408-FB0B-9E8D-7DB570B80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32" y="4114801"/>
            <a:ext cx="8001000" cy="1892491"/>
          </a:xfrm>
        </p:spPr>
        <p:txBody>
          <a:bodyPr/>
          <a:lstStyle/>
          <a:p>
            <a:r>
              <a:rPr lang="en-US" dirty="0"/>
              <a:t>In 2027 – we plan to move across to the other areas of the state!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BC2AC8-CC7F-2F2C-5C24-5390BFB20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1024128"/>
            <a:ext cx="8001000" cy="2542032"/>
          </a:xfrm>
        </p:spPr>
        <p:txBody>
          <a:bodyPr>
            <a:normAutofit fontScale="90000"/>
          </a:bodyPr>
          <a:lstStyle/>
          <a:p>
            <a:r>
              <a:rPr lang="en-US" dirty="0"/>
              <a:t>In 2026- Spring into SUCCESS in Portsmouth March 20-22 and</a:t>
            </a:r>
            <a:br>
              <a:rPr lang="en-US" dirty="0"/>
            </a:br>
            <a:r>
              <a:rPr lang="en-US" dirty="0"/>
              <a:t>Careers in Action in Hampton in October</a:t>
            </a:r>
          </a:p>
        </p:txBody>
      </p:sp>
    </p:spTree>
    <p:extLst>
      <p:ext uri="{BB962C8B-B14F-4D97-AF65-F5344CB8AC3E}">
        <p14:creationId xmlns:p14="http://schemas.microsoft.com/office/powerpoint/2010/main" val="286400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FDE013-06A7-461F-96DE-4D0E4F5C7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2916936"/>
          </a:xfrm>
        </p:spPr>
        <p:txBody>
          <a:bodyPr/>
          <a:lstStyle/>
          <a:p>
            <a:r>
              <a:rPr lang="en-US" dirty="0"/>
              <a:t>Programs vary to provide diverse offerings</a:t>
            </a:r>
          </a:p>
          <a:p>
            <a:r>
              <a:rPr lang="en-US" dirty="0"/>
              <a:t>Career Exploration</a:t>
            </a:r>
          </a:p>
          <a:p>
            <a:r>
              <a:rPr lang="en-US" dirty="0"/>
              <a:t>Can join from anywhere with internet</a:t>
            </a:r>
          </a:p>
          <a:p>
            <a:r>
              <a:rPr lang="en-US" dirty="0"/>
              <a:t>Loaner laptops available </a:t>
            </a:r>
          </a:p>
          <a:p>
            <a:r>
              <a:rPr lang="en-US" dirty="0"/>
              <a:t>Hybrid begins online and culminates with in person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61DF35-7A96-6932-5F99-0FD690B2B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152400"/>
            <a:ext cx="5715000" cy="1143000"/>
          </a:xfrm>
        </p:spPr>
        <p:txBody>
          <a:bodyPr/>
          <a:lstStyle/>
          <a:p>
            <a:r>
              <a:rPr lang="en-US"/>
              <a:t>Virtual and Hybrid </a:t>
            </a:r>
          </a:p>
        </p:txBody>
      </p:sp>
    </p:spTree>
    <p:extLst>
      <p:ext uri="{BB962C8B-B14F-4D97-AF65-F5344CB8AC3E}">
        <p14:creationId xmlns:p14="http://schemas.microsoft.com/office/powerpoint/2010/main" val="2433088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7A42A7-17E0-7669-08C5-C85241A6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2707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71794"/>
                </a:solidFill>
                <a:effectLst/>
                <a:latin typeface="Arial Black" panose="020B0A04020102020204" pitchFamily="34" charset="0"/>
                <a:cs typeface="Lucida Sans Unicode" panose="020B0602030504020204" pitchFamily="34" charset="0"/>
              </a:rPr>
              <a:t>DBVI: Online Options</a:t>
            </a:r>
            <a:r>
              <a:rPr lang="en-US" sz="4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7179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	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D37470-9626-397E-CFCE-395FF77C4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303" y="1895707"/>
            <a:ext cx="8229600" cy="3721291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rgbClr val="000B5B"/>
              </a:buClr>
              <a:buFont typeface="Wingdings" panose="05000000000000000000" pitchFamily="2" charset="2"/>
              <a:buChar char="v"/>
            </a:pPr>
            <a:r>
              <a:rPr lang="en-US" sz="17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Resiliency- New Year New You!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rgbClr val="000B5B"/>
              </a:buClr>
              <a:buFont typeface="Wingdings" panose="05000000000000000000" pitchFamily="2" charset="2"/>
              <a:buChar char="v"/>
            </a:pPr>
            <a:r>
              <a:rPr lang="en-US" sz="17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Town Hall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rgbClr val="000B5B"/>
              </a:buClr>
              <a:buFont typeface="Wingdings" panose="05000000000000000000" pitchFamily="2" charset="2"/>
              <a:buChar char="v"/>
            </a:pPr>
            <a:r>
              <a:rPr lang="en-US" sz="17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Inclusive Higher Education Programs for SWD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rgbClr val="000B5B"/>
              </a:buClr>
              <a:buFont typeface="Wingdings" panose="05000000000000000000" pitchFamily="2" charset="2"/>
              <a:buChar char="v"/>
            </a:pPr>
            <a:r>
              <a:rPr lang="en-US" sz="17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Smart Money Moves for Financial Literacy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rgbClr val="000B5B"/>
              </a:buClr>
              <a:buFont typeface="Wingdings" panose="05000000000000000000" pitchFamily="2" charset="2"/>
              <a:buChar char="v"/>
            </a:pPr>
            <a:r>
              <a:rPr lang="en-US" sz="17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Career Exploration into Arts and Creative Careers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rgbClr val="000B5B"/>
              </a:buClr>
              <a:buFont typeface="Wingdings" panose="05000000000000000000" pitchFamily="2" charset="2"/>
              <a:buChar char="v"/>
            </a:pPr>
            <a:r>
              <a:rPr lang="en-US" sz="17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Jump Into Summer Program Review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rgbClr val="000B5B"/>
              </a:buClr>
              <a:buFont typeface="Wingdings" panose="05000000000000000000" pitchFamily="2" charset="2"/>
              <a:buChar char="v"/>
            </a:pPr>
            <a:r>
              <a:rPr lang="en-US" sz="17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Cyber Warriors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rgbClr val="000B5B"/>
              </a:buClr>
              <a:buFont typeface="Wingdings" panose="05000000000000000000" pitchFamily="2" charset="2"/>
              <a:buChar char="v"/>
            </a:pPr>
            <a:r>
              <a:rPr lang="en-US" sz="17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Tiered IT Cohort to earn industry recognized credentials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rgbClr val="000B5B"/>
              </a:buClr>
              <a:buFont typeface="Wingdings" panose="05000000000000000000" pitchFamily="2" charset="2"/>
              <a:buChar char="v"/>
            </a:pPr>
            <a:r>
              <a:rPr lang="en-US" sz="17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VCU Mentoring Program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rgbClr val="000B5B"/>
              </a:buClr>
              <a:buFont typeface="Wingdings" panose="05000000000000000000" pitchFamily="2" charset="2"/>
              <a:buChar char="v"/>
            </a:pPr>
            <a:r>
              <a:rPr lang="en-US" sz="17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Give Thanks Social Event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buClr>
                <a:srgbClr val="000B5B"/>
              </a:buClr>
              <a:buFont typeface="Wingdings" panose="05000000000000000000" pitchFamily="2" charset="2"/>
              <a:buChar char="v"/>
            </a:pPr>
            <a:endParaRPr lang="en-US" sz="2800" kern="100" dirty="0">
              <a:ea typeface="Calibri" panose="020F0502020204030204" pitchFamily="34" charset="0"/>
            </a:endParaRP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buClr>
                <a:srgbClr val="000B5B"/>
              </a:buClr>
              <a:buFont typeface="Wingdings" panose="05000000000000000000" pitchFamily="2" charset="2"/>
              <a:buChar char="v"/>
            </a:pPr>
            <a:endParaRPr lang="en-US" sz="2800" kern="100" dirty="0">
              <a:ea typeface="Calibri" panose="020F0502020204030204" pitchFamily="34" charset="0"/>
            </a:endParaRP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buClr>
                <a:srgbClr val="000B5B"/>
              </a:buClr>
              <a:buFont typeface="Wingdings" panose="05000000000000000000" pitchFamily="2" charset="2"/>
              <a:buChar char="v"/>
            </a:pPr>
            <a:endParaRPr lang="en-US" sz="2800" kern="100" dirty="0"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545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of brain that says financial literacy and shows dollar signs. &#10;Pitcture of woman with job coach. &#10;Picture of three people standing in front of Leader Dogs for the Blind building. ">
            <a:extLst>
              <a:ext uri="{FF2B5EF4-FFF2-40B4-BE49-F238E27FC236}">
                <a16:creationId xmlns:a16="http://schemas.microsoft.com/office/drawing/2014/main" id="{9C91AB32-737A-2C14-C3D9-FE737E3D9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34" y="3205496"/>
            <a:ext cx="5011944" cy="3333465"/>
          </a:xfrm>
          <a:prstGeom prst="rect">
            <a:avLst/>
          </a:prstGeom>
        </p:spPr>
      </p:pic>
      <p:pic>
        <p:nvPicPr>
          <p:cNvPr id="1026" name="Picture 2" descr="Virginia's Community Colleges ...">
            <a:extLst>
              <a:ext uri="{FF2B5EF4-FFF2-40B4-BE49-F238E27FC236}">
                <a16:creationId xmlns:a16="http://schemas.microsoft.com/office/drawing/2014/main" id="{1F9BBB9D-7476-4E1F-9167-3B985290F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00" y="72206"/>
            <a:ext cx="35337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l in a Day's Work – The Role of a Job Coach - United Cerebral Palsy of  Greater Cleveland">
            <a:extLst>
              <a:ext uri="{FF2B5EF4-FFF2-40B4-BE49-F238E27FC236}">
                <a16:creationId xmlns:a16="http://schemas.microsoft.com/office/drawing/2014/main" id="{1C6002AE-7FAE-D7C6-3634-FB9A9BEEB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71" y="4020312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E4D4E0-5043-AC29-9B79-BFA25C849CC3}"/>
              </a:ext>
            </a:extLst>
          </p:cNvPr>
          <p:cNvSpPr txBox="1"/>
          <p:nvPr/>
        </p:nvSpPr>
        <p:spPr>
          <a:xfrm>
            <a:off x="4091938" y="1764792"/>
            <a:ext cx="285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Alternative Secondary Education Programs</a:t>
            </a:r>
          </a:p>
        </p:txBody>
      </p:sp>
      <p:pic>
        <p:nvPicPr>
          <p:cNvPr id="1030" name="Picture 6" descr="News | Mason LIFE News">
            <a:extLst>
              <a:ext uri="{FF2B5EF4-FFF2-40B4-BE49-F238E27FC236}">
                <a16:creationId xmlns:a16="http://schemas.microsoft.com/office/drawing/2014/main" id="{6DDEE807-7B0C-4651-EA52-5717E4759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602" y="1277279"/>
            <a:ext cx="2174398" cy="131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FAEAA-A963-ED56-8BA8-0500BBF90D19}"/>
              </a:ext>
            </a:extLst>
          </p:cNvPr>
          <p:cNvSpPr txBox="1"/>
          <p:nvPr/>
        </p:nvSpPr>
        <p:spPr>
          <a:xfrm>
            <a:off x="4185920" y="2766798"/>
            <a:ext cx="453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Adventures in Orientation and Mobility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88933-074D-E1B6-1748-569D583C240D}"/>
              </a:ext>
            </a:extLst>
          </p:cNvPr>
          <p:cNvSpPr txBox="1"/>
          <p:nvPr/>
        </p:nvSpPr>
        <p:spPr>
          <a:xfrm>
            <a:off x="307989" y="3650980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Supported Employment</a:t>
            </a:r>
          </a:p>
        </p:txBody>
      </p:sp>
      <p:pic>
        <p:nvPicPr>
          <p:cNvPr id="1032" name="Picture 8" descr="What does financial literacy mean to you?">
            <a:extLst>
              <a:ext uri="{FF2B5EF4-FFF2-40B4-BE49-F238E27FC236}">
                <a16:creationId xmlns:a16="http://schemas.microsoft.com/office/drawing/2014/main" id="{D9FB60D9-71C6-6EB9-40AC-8674C697C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72" y="101639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939839-27D0-13F1-ACAA-7CDE58CE87FD}"/>
              </a:ext>
            </a:extLst>
          </p:cNvPr>
          <p:cNvSpPr txBox="1"/>
          <p:nvPr/>
        </p:nvSpPr>
        <p:spPr>
          <a:xfrm>
            <a:off x="307989" y="1065097"/>
            <a:ext cx="1047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Smart Money Moves</a:t>
            </a:r>
          </a:p>
        </p:txBody>
      </p:sp>
    </p:spTree>
    <p:extLst>
      <p:ext uri="{BB962C8B-B14F-4D97-AF65-F5344CB8AC3E}">
        <p14:creationId xmlns:p14="http://schemas.microsoft.com/office/powerpoint/2010/main" val="2013512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A10534-B96F-EA18-4C6E-C48FDAB7A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031" y="1614613"/>
            <a:ext cx="6967728" cy="38992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Began during Covid and still going strong</a:t>
            </a:r>
          </a:p>
          <a:p>
            <a:r>
              <a:rPr lang="en-US" dirty="0"/>
              <a:t>Skepticism at the beginning!</a:t>
            </a:r>
          </a:p>
          <a:p>
            <a:r>
              <a:rPr lang="en-US" dirty="0"/>
              <a:t>In 2025 95 programs taken! 7 programs</a:t>
            </a:r>
          </a:p>
          <a:p>
            <a:r>
              <a:rPr lang="en-US" dirty="0"/>
              <a:t>In 2024  97  programs taken! 6 programs</a:t>
            </a:r>
          </a:p>
          <a:p>
            <a:r>
              <a:rPr lang="en-US" dirty="0"/>
              <a:t>In 2026- ???? -5 programs- 98 applications and it is only March!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C8122E-CAE6-38F2-7175-AD79EF3A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592" y="279209"/>
            <a:ext cx="3959352" cy="1143000"/>
          </a:xfrm>
        </p:spPr>
        <p:txBody>
          <a:bodyPr/>
          <a:lstStyle/>
          <a:p>
            <a:pPr algn="ctr"/>
            <a:r>
              <a:rPr lang="en-US" dirty="0"/>
              <a:t>Cyber Warriors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E62466-1B20-B5DB-2259-5F808F697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44" y="279209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323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735E1-787C-7241-219F-1A3F5041F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FC02BB-78FA-B513-B852-5EB104B58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4876800"/>
          </a:xfrm>
        </p:spPr>
        <p:txBody>
          <a:bodyPr>
            <a:normAutofit/>
          </a:bodyPr>
          <a:lstStyle/>
          <a:p>
            <a:r>
              <a:rPr lang="en-US"/>
              <a:t>We send equipment to student’s house in advance </a:t>
            </a:r>
          </a:p>
          <a:p>
            <a:r>
              <a:rPr lang="en-US"/>
              <a:t>Student gets on Zoom to put it together , code it or learn to use it</a:t>
            </a:r>
          </a:p>
          <a:p>
            <a:r>
              <a:rPr lang="en-US"/>
              <a:t>Student keeps the equipment for continued learning</a:t>
            </a:r>
          </a:p>
          <a:p>
            <a:r>
              <a:rPr lang="en-US"/>
              <a:t>Supports include breakout rooms and recorded lectures</a:t>
            </a:r>
          </a:p>
          <a:p>
            <a:r>
              <a:rPr lang="en-US"/>
              <a:t>Some are second year programs </a:t>
            </a:r>
          </a:p>
          <a:p>
            <a:r>
              <a:rPr lang="en-US"/>
              <a:t>GREAT CAREER EXPLORATION</a:t>
            </a:r>
          </a:p>
          <a:p>
            <a:pPr lvl="1"/>
            <a:r>
              <a:rPr lang="en-US" sz="1600"/>
              <a:t>If student needs some help with small parts, that is fine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017B8F-06E8-EE70-C42B-215AE81BC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52400"/>
            <a:ext cx="5410200" cy="1143000"/>
          </a:xfrm>
        </p:spPr>
        <p:txBody>
          <a:bodyPr/>
          <a:lstStyle/>
          <a:p>
            <a:r>
              <a:rPr lang="en-US"/>
              <a:t>Cyber Warriors</a:t>
            </a:r>
          </a:p>
        </p:txBody>
      </p:sp>
    </p:spTree>
    <p:extLst>
      <p:ext uri="{BB962C8B-B14F-4D97-AF65-F5344CB8AC3E}">
        <p14:creationId xmlns:p14="http://schemas.microsoft.com/office/powerpoint/2010/main" val="317604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7D3B2-9680-830B-A789-8AADEF040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E5FD75-CD41-FBB6-DD55-5988123FC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429000"/>
            <a:ext cx="8229600" cy="2209801"/>
          </a:xfrm>
        </p:spPr>
        <p:txBody>
          <a:bodyPr>
            <a:normAutofit lnSpcReduction="10000"/>
          </a:bodyPr>
          <a:lstStyle/>
          <a:p>
            <a:pPr marL="109728" indent="0" algn="ctr">
              <a:buNone/>
            </a:pPr>
            <a:endParaRPr lang="en-US" dirty="0"/>
          </a:p>
          <a:p>
            <a:pPr marL="109728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Our challenge for you:</a:t>
            </a:r>
          </a:p>
          <a:p>
            <a:pPr marL="109728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As we describe each type of program, write down one student name who would enjoy or benefit from the program!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03BC91-410A-F393-1D46-97DACFB1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7" y="18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Have any of your students attended Student Team Programs?</a:t>
            </a:r>
            <a:br>
              <a:rPr lang="en-US"/>
            </a:br>
            <a:r>
              <a:rPr lang="en-US" sz="4400"/>
              <a:t>We would like to hear their feedback from you! </a:t>
            </a:r>
            <a:br>
              <a:rPr lang="en-US" sz="440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53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A02DD-080A-ED2E-323A-7B51F2F8A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143874-A985-3002-7032-56F1C4159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152" y="100584"/>
            <a:ext cx="6327648" cy="750125"/>
          </a:xfrm>
        </p:spPr>
        <p:txBody>
          <a:bodyPr/>
          <a:lstStyle/>
          <a:p>
            <a:r>
              <a:rPr lang="en-US" dirty="0"/>
              <a:t>Cyber Warriors in 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46DFA-5001-ACC1-9393-75D320B26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69" y="984416"/>
            <a:ext cx="3749365" cy="2017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E1D2D4-0FAA-7134-3A5B-D11952C0C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60" y="3261257"/>
            <a:ext cx="2944623" cy="2365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685F44-9460-458A-B01C-9B1DB2B6C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948" y="984416"/>
            <a:ext cx="2664183" cy="3554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01D774-FDCB-C782-61D5-F45949C13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905" y="1993391"/>
            <a:ext cx="1981372" cy="2828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7898A1-F76D-8CCE-17D1-6AA116522C22}"/>
              </a:ext>
            </a:extLst>
          </p:cNvPr>
          <p:cNvSpPr txBox="1"/>
          <p:nvPr/>
        </p:nvSpPr>
        <p:spPr>
          <a:xfrm>
            <a:off x="3814705" y="5165045"/>
            <a:ext cx="4581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3-D print photos!  We now offer both beginner and advanced 3-D Print programs</a:t>
            </a:r>
          </a:p>
        </p:txBody>
      </p:sp>
    </p:spTree>
    <p:extLst>
      <p:ext uri="{BB962C8B-B14F-4D97-AF65-F5344CB8AC3E}">
        <p14:creationId xmlns:p14="http://schemas.microsoft.com/office/powerpoint/2010/main" val="900459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DF80E-0442-C9BE-9958-2EEF31BC3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0EA120-3C1A-1029-02EA-713449837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76200"/>
            <a:ext cx="5486400" cy="1143000"/>
          </a:xfrm>
        </p:spPr>
        <p:txBody>
          <a:bodyPr/>
          <a:lstStyle/>
          <a:p>
            <a:r>
              <a:rPr lang="en-US"/>
              <a:t>CW Summer 2026: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4B9E15-155F-0B37-73A7-BB4306E18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1171"/>
            <a:ext cx="8229600" cy="4167339"/>
          </a:xfrm>
        </p:spPr>
        <p:txBody>
          <a:bodyPr vert="horz" lIns="91440" tIns="45720" rIns="91440" bIns="45720" anchor="t">
            <a:normAutofit/>
          </a:bodyPr>
          <a:lstStyle/>
          <a:p>
            <a:pPr indent="-255905"/>
            <a:r>
              <a:rPr lang="en-US" dirty="0">
                <a:cs typeface="Lucida Sans Unicode"/>
              </a:rPr>
              <a:t>AI Unleashed</a:t>
            </a:r>
          </a:p>
          <a:p>
            <a:pPr indent="-255905"/>
            <a:r>
              <a:rPr lang="en-US" dirty="0">
                <a:cs typeface="Lucida Sans Unicode"/>
              </a:rPr>
              <a:t>Advanced 3D Printing **</a:t>
            </a:r>
          </a:p>
          <a:p>
            <a:pPr indent="-255905"/>
            <a:r>
              <a:rPr lang="en-US" dirty="0">
                <a:cs typeface="Lucida Sans Unicode"/>
              </a:rPr>
              <a:t>Introduction 3D Printing</a:t>
            </a:r>
          </a:p>
          <a:p>
            <a:pPr indent="-255905"/>
            <a:r>
              <a:rPr lang="en-US" dirty="0">
                <a:cs typeface="Lucida Sans Unicode"/>
              </a:rPr>
              <a:t>Build Your Own Gaming PC **</a:t>
            </a:r>
          </a:p>
          <a:p>
            <a:pPr indent="-255905"/>
            <a:r>
              <a:rPr lang="en-US" dirty="0">
                <a:cs typeface="Lucida Sans Unicode"/>
              </a:rPr>
              <a:t>Ethical Hacker </a:t>
            </a:r>
          </a:p>
          <a:p>
            <a:pPr indent="-255905"/>
            <a:endParaRPr lang="en-US" dirty="0">
              <a:cs typeface="Lucida Sans Unicode"/>
            </a:endParaRPr>
          </a:p>
          <a:p>
            <a:pPr indent="-255905"/>
            <a:endParaRPr lang="en-US" dirty="0">
              <a:cs typeface="Lucida Sans Unicode"/>
            </a:endParaRPr>
          </a:p>
          <a:p>
            <a:pPr marL="109855" indent="0">
              <a:buNone/>
            </a:pPr>
            <a:r>
              <a:rPr lang="en-US" dirty="0">
                <a:cs typeface="Lucida Sans Unicode"/>
              </a:rPr>
              <a:t>** Advanced Programs – great for returners!  These are second summer Programs</a:t>
            </a:r>
          </a:p>
          <a:p>
            <a:pPr marL="109855" indent="0">
              <a:buNone/>
            </a:pPr>
            <a:endParaRPr lang="en-US" dirty="0"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208662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542F-2CD1-A307-2781-4AAF0EBCB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1DCF21-7731-1818-E149-C9EBE6DBD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721291"/>
          </a:xfrm>
        </p:spPr>
        <p:txBody>
          <a:bodyPr/>
          <a:lstStyle/>
          <a:p>
            <a:r>
              <a:rPr lang="en-US"/>
              <a:t>This year:  </a:t>
            </a:r>
          </a:p>
          <a:p>
            <a:pPr lvl="1"/>
            <a:r>
              <a:rPr lang="en-US"/>
              <a:t>Career Exploration into Non-traditional careers</a:t>
            </a:r>
          </a:p>
          <a:p>
            <a:pPr lvl="1"/>
            <a:endParaRPr lang="en-US"/>
          </a:p>
          <a:p>
            <a:pPr lvl="1"/>
            <a:r>
              <a:rPr lang="en-US"/>
              <a:t>Already completed or in Progress</a:t>
            </a:r>
          </a:p>
          <a:p>
            <a:pPr lvl="2"/>
            <a:r>
              <a:rPr lang="en-US"/>
              <a:t>Sound Foundations</a:t>
            </a:r>
          </a:p>
          <a:p>
            <a:pPr lvl="2"/>
            <a:r>
              <a:rPr lang="en-US"/>
              <a:t>Financial Realities</a:t>
            </a:r>
          </a:p>
          <a:p>
            <a:pPr lvl="2"/>
            <a:r>
              <a:rPr lang="en-US"/>
              <a:t>Adventures in O&amp;M</a:t>
            </a:r>
          </a:p>
          <a:p>
            <a:pPr lvl="2"/>
            <a:r>
              <a:rPr lang="en-US"/>
              <a:t>Supported Employment </a:t>
            </a:r>
          </a:p>
          <a:p>
            <a:pPr lvl="2"/>
            <a:r>
              <a:rPr lang="en-US"/>
              <a:t>Alternatives for Secondary Education Programs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FE6812-540E-8A48-5A0B-EF8C0E58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381000"/>
            <a:ext cx="5486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Always something  new!</a:t>
            </a:r>
          </a:p>
        </p:txBody>
      </p:sp>
    </p:spTree>
    <p:extLst>
      <p:ext uri="{BB962C8B-B14F-4D97-AF65-F5344CB8AC3E}">
        <p14:creationId xmlns:p14="http://schemas.microsoft.com/office/powerpoint/2010/main" val="1215984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82749-FCFA-10BD-CCB8-287B36ED3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72A964-5FB4-91EE-E588-789E8BA6C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4026"/>
            <a:ext cx="8229600" cy="3721291"/>
          </a:xfrm>
        </p:spPr>
        <p:txBody>
          <a:bodyPr/>
          <a:lstStyle/>
          <a:p>
            <a:r>
              <a:rPr lang="en-US"/>
              <a:t>EDGE- Entrepreneurship for Gainful Employment</a:t>
            </a:r>
          </a:p>
          <a:p>
            <a:pPr lvl="1"/>
            <a:r>
              <a:rPr lang="en-US"/>
              <a:t>Students learn virtually THEN</a:t>
            </a:r>
          </a:p>
          <a:p>
            <a:pPr lvl="1"/>
            <a:r>
              <a:rPr lang="en-US"/>
              <a:t>Participate in a Makers Market at JMU</a:t>
            </a:r>
          </a:p>
          <a:p>
            <a:pPr lvl="1"/>
            <a:r>
              <a:rPr lang="en-US"/>
              <a:t>Students create product or service pitch</a:t>
            </a:r>
          </a:p>
          <a:p>
            <a:pPr lvl="1"/>
            <a:r>
              <a:rPr lang="en-US"/>
              <a:t>Student the market for their idea</a:t>
            </a:r>
          </a:p>
          <a:p>
            <a:pPr lvl="1"/>
            <a:r>
              <a:rPr lang="en-US"/>
              <a:t>Come up with a logo</a:t>
            </a:r>
          </a:p>
          <a:p>
            <a:pPr lvl="1"/>
            <a:r>
              <a:rPr lang="en-US"/>
              <a:t>Come up with a pitch</a:t>
            </a:r>
          </a:p>
          <a:p>
            <a:pPr lvl="1"/>
            <a:r>
              <a:rPr lang="en-US"/>
              <a:t>Make it happen!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CB101-7E59-AE28-AB58-C09DB2716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152400"/>
            <a:ext cx="5486400" cy="1143000"/>
          </a:xfrm>
        </p:spPr>
        <p:txBody>
          <a:bodyPr/>
          <a:lstStyle/>
          <a:p>
            <a:pPr algn="ctr"/>
            <a:r>
              <a:rPr lang="en-US"/>
              <a:t>Hybrids!</a:t>
            </a:r>
          </a:p>
        </p:txBody>
      </p:sp>
    </p:spTree>
    <p:extLst>
      <p:ext uri="{BB962C8B-B14F-4D97-AF65-F5344CB8AC3E}">
        <p14:creationId xmlns:p14="http://schemas.microsoft.com/office/powerpoint/2010/main" val="298207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">
            <a:extLst>
              <a:ext uri="{FF2B5EF4-FFF2-40B4-BE49-F238E27FC236}">
                <a16:creationId xmlns:a16="http://schemas.microsoft.com/office/drawing/2014/main" id="{B3958C65-5099-0AE5-DEFF-F19CE2F39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366" y="594360"/>
            <a:ext cx="4517136" cy="3387852"/>
          </a:xfrm>
          <a:prstGeom prst="rect">
            <a:avLst/>
          </a:prstGeom>
        </p:spPr>
      </p:pic>
      <p:pic>
        <p:nvPicPr>
          <p:cNvPr id="5" name="Picture 4" descr="A group of people standing in a room">
            <a:extLst>
              <a:ext uri="{FF2B5EF4-FFF2-40B4-BE49-F238E27FC236}">
                <a16:creationId xmlns:a16="http://schemas.microsoft.com/office/drawing/2014/main" id="{103C1E10-9629-E7B6-4CDB-21D4172A4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8" y="1737360"/>
            <a:ext cx="3134106" cy="4178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5D8D0-1C93-550C-F9D9-5C6EB4967DB1}"/>
              </a:ext>
            </a:extLst>
          </p:cNvPr>
          <p:cNvSpPr txBox="1"/>
          <p:nvPr/>
        </p:nvSpPr>
        <p:spPr>
          <a:xfrm>
            <a:off x="4071366" y="4232315"/>
            <a:ext cx="46611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Students participated in online activities to determine a business concept, identify the markets, develop the product or service, develop delivery options, create a logo and online presence.  Makers Market in person was the culmination.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1F85F-F3D3-AB2B-7249-9DC0F19DFE76}"/>
              </a:ext>
            </a:extLst>
          </p:cNvPr>
          <p:cNvSpPr txBox="1"/>
          <p:nvPr/>
        </p:nvSpPr>
        <p:spPr>
          <a:xfrm>
            <a:off x="265177" y="941832"/>
            <a:ext cx="3424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EDGE- Entrepreneurship for Gainful Employment</a:t>
            </a:r>
          </a:p>
        </p:txBody>
      </p:sp>
    </p:spTree>
    <p:extLst>
      <p:ext uri="{BB962C8B-B14F-4D97-AF65-F5344CB8AC3E}">
        <p14:creationId xmlns:p14="http://schemas.microsoft.com/office/powerpoint/2010/main" val="2987225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9D48-02AB-8789-16CF-4E8CF5C60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BD94EA-3CD9-04B1-98DE-F191329CD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47800"/>
            <a:ext cx="8229600" cy="3721291"/>
          </a:xfrm>
        </p:spPr>
        <p:txBody>
          <a:bodyPr/>
          <a:lstStyle/>
          <a:p>
            <a:r>
              <a:rPr lang="en-US" dirty="0"/>
              <a:t>In partnership with the Lions Clubs, we have a treat for your students of all ages:</a:t>
            </a:r>
          </a:p>
          <a:p>
            <a:r>
              <a:rPr lang="en-US" dirty="0"/>
              <a:t>What are Lions Clubs?</a:t>
            </a:r>
          </a:p>
          <a:p>
            <a:r>
              <a:rPr lang="en-US" dirty="0"/>
              <a:t>Where are Lions Clubs?</a:t>
            </a:r>
          </a:p>
          <a:p>
            <a:endParaRPr lang="en-US" dirty="0"/>
          </a:p>
          <a:p>
            <a:r>
              <a:rPr lang="en-US" dirty="0"/>
              <a:t>What is A Ball for All</a:t>
            </a:r>
          </a:p>
          <a:p>
            <a:r>
              <a:rPr lang="en-US" dirty="0"/>
              <a:t>Link to website: </a:t>
            </a:r>
            <a:r>
              <a:rPr lang="en-US" dirty="0">
                <a:hlinkClick r:id="rId3" tooltip="https://www.aballforall.com/"/>
              </a:rPr>
              <a:t>A Ball for All | Blind Football | Adopt a ball | Become our superhero</a:t>
            </a: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5E0861-44B5-6347-22FD-221F10DC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152400"/>
            <a:ext cx="5486400" cy="1143000"/>
          </a:xfrm>
        </p:spPr>
        <p:txBody>
          <a:bodyPr>
            <a:normAutofit fontScale="90000"/>
          </a:bodyPr>
          <a:lstStyle/>
          <a:p>
            <a:r>
              <a:rPr lang="en-US"/>
              <a:t>ALSO NEW AND EXCITING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73E2E2-C5DA-672B-04A8-F70A6134E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981" y="2027427"/>
            <a:ext cx="1976819" cy="197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38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9542E-F934-36BC-0A21-FEB68FBFF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9D3BBF-BB8C-F4E7-0C66-05AD42A6C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1" y="3470232"/>
            <a:ext cx="2506482" cy="2362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E52669-DEFB-F390-0D70-0746FAF9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28600"/>
            <a:ext cx="5486400" cy="1143000"/>
          </a:xfrm>
        </p:spPr>
        <p:txBody>
          <a:bodyPr/>
          <a:lstStyle/>
          <a:p>
            <a:r>
              <a:rPr lang="en-US"/>
              <a:t>Photos of ball for all</a:t>
            </a:r>
          </a:p>
        </p:txBody>
      </p:sp>
      <p:pic>
        <p:nvPicPr>
          <p:cNvPr id="7" name="Picture 6" descr="A picture containing ground, person, outdoor, young">
            <a:extLst>
              <a:ext uri="{FF2B5EF4-FFF2-40B4-BE49-F238E27FC236}">
                <a16:creationId xmlns:a16="http://schemas.microsoft.com/office/drawing/2014/main" id="{167F0318-A33F-1A5C-E66D-73F84BADDD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643" y="1472184"/>
            <a:ext cx="2020965" cy="3639312"/>
          </a:xfrm>
          <a:prstGeom prst="rect">
            <a:avLst/>
          </a:prstGeom>
        </p:spPr>
      </p:pic>
      <p:pic>
        <p:nvPicPr>
          <p:cNvPr id="9" name="Picture 8" descr="A child holding a ball">
            <a:extLst>
              <a:ext uri="{FF2B5EF4-FFF2-40B4-BE49-F238E27FC236}">
                <a16:creationId xmlns:a16="http://schemas.microsoft.com/office/drawing/2014/main" id="{AB05649C-5C3F-818B-9B87-166D8D2DB6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510" y="1536192"/>
            <a:ext cx="2636490" cy="3465745"/>
          </a:xfrm>
          <a:prstGeom prst="rect">
            <a:avLst/>
          </a:prstGeom>
        </p:spPr>
      </p:pic>
      <p:pic>
        <p:nvPicPr>
          <p:cNvPr id="11" name="Picture 10" descr="Logo, company name">
            <a:extLst>
              <a:ext uri="{FF2B5EF4-FFF2-40B4-BE49-F238E27FC236}">
                <a16:creationId xmlns:a16="http://schemas.microsoft.com/office/drawing/2014/main" id="{46A6AB87-4178-3A4A-2776-35DC2E72C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1" y="923544"/>
            <a:ext cx="2506482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47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ground, floor, ceiling">
            <a:extLst>
              <a:ext uri="{FF2B5EF4-FFF2-40B4-BE49-F238E27FC236}">
                <a16:creationId xmlns:a16="http://schemas.microsoft.com/office/drawing/2014/main" id="{2236EBF5-7F9C-F0F3-26E2-C08CBA568A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85" y="1179576"/>
            <a:ext cx="4065670" cy="3950208"/>
          </a:xfrm>
          <a:prstGeom prst="rect">
            <a:avLst/>
          </a:prstGeom>
        </p:spPr>
      </p:pic>
      <p:pic>
        <p:nvPicPr>
          <p:cNvPr id="5" name="Picture 4" descr="A child wearing a dress and sunglasses playing with a football ball">
            <a:extLst>
              <a:ext uri="{FF2B5EF4-FFF2-40B4-BE49-F238E27FC236}">
                <a16:creationId xmlns:a16="http://schemas.microsoft.com/office/drawing/2014/main" id="{BC2DBDC9-201F-00D6-8231-FB2E2102F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47" y="475488"/>
            <a:ext cx="3797334" cy="54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39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wall, standing">
            <a:extLst>
              <a:ext uri="{FF2B5EF4-FFF2-40B4-BE49-F238E27FC236}">
                <a16:creationId xmlns:a16="http://schemas.microsoft.com/office/drawing/2014/main" id="{E1E961D3-779A-562C-6339-3093216C85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2" y="1133856"/>
            <a:ext cx="2635758" cy="3514344"/>
          </a:xfrm>
          <a:prstGeom prst="rect">
            <a:avLst/>
          </a:prstGeom>
        </p:spPr>
      </p:pic>
      <p:pic>
        <p:nvPicPr>
          <p:cNvPr id="7" name="Picture 6" descr="A picture containing text, person">
            <a:extLst>
              <a:ext uri="{FF2B5EF4-FFF2-40B4-BE49-F238E27FC236}">
                <a16:creationId xmlns:a16="http://schemas.microsoft.com/office/drawing/2014/main" id="{C9578957-6E3F-E692-9AF7-B0B4D5118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76" y="578442"/>
            <a:ext cx="4953000" cy="48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39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A2C43-CA46-A03A-8B6D-94C36990B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613" y="804672"/>
            <a:ext cx="2495859" cy="1143000"/>
          </a:xfrm>
        </p:spPr>
        <p:txBody>
          <a:bodyPr>
            <a:normAutofit/>
          </a:bodyPr>
          <a:lstStyle/>
          <a:p>
            <a:r>
              <a:rPr lang="en-US" sz="2400" dirty="0"/>
              <a:t>A Ball for 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9E2E8-77AD-1679-6F8E-FA18A682F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90" y="438912"/>
            <a:ext cx="5679345" cy="5797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721645-A69D-7EBF-B50E-C2EE7021B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13" y="1947672"/>
            <a:ext cx="2677271" cy="25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6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4AD03-C95A-83A3-5EE4-61E90E0C8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5DA7C1-7ADD-0A6D-F0D0-C3C45FD85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Increase independent living skills at our residential programs</a:t>
            </a:r>
          </a:p>
          <a:p>
            <a:r>
              <a:rPr lang="en-US"/>
              <a:t>Boost O&amp;M skills</a:t>
            </a:r>
          </a:p>
          <a:p>
            <a:r>
              <a:rPr lang="en-US"/>
              <a:t>Enhance Social Interaction skills</a:t>
            </a:r>
          </a:p>
          <a:p>
            <a:r>
              <a:rPr lang="en-US"/>
              <a:t>Reinforce self-determination and advocacy</a:t>
            </a:r>
          </a:p>
          <a:p>
            <a:r>
              <a:rPr lang="en-US"/>
              <a:t>Raise awareness of the importance of recreation and leisure activities</a:t>
            </a:r>
          </a:p>
          <a:p>
            <a:pPr marL="109728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0FEBA3-7E89-CD1D-E2AF-4022E070E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How do Student Programs expand core curriculum?</a:t>
            </a:r>
          </a:p>
        </p:txBody>
      </p:sp>
    </p:spTree>
    <p:extLst>
      <p:ext uri="{BB962C8B-B14F-4D97-AF65-F5344CB8AC3E}">
        <p14:creationId xmlns:p14="http://schemas.microsoft.com/office/powerpoint/2010/main" val="4115322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D52C3-2D51-A5C2-D2BF-CF7B8CABC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9DC7EB-DAC2-1EED-A9D5-8FFDA2ED2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38528"/>
            <a:ext cx="8686800" cy="4178491"/>
          </a:xfrm>
        </p:spPr>
        <p:txBody>
          <a:bodyPr/>
          <a:lstStyle/>
          <a:p>
            <a:r>
              <a:rPr lang="en-US" dirty="0"/>
              <a:t>Here is the process:</a:t>
            </a:r>
          </a:p>
          <a:p>
            <a:pPr lvl="1"/>
            <a:r>
              <a:rPr lang="en-US" dirty="0"/>
              <a:t>Identify students or children and make a list of first names, last initial and location- the location helps us match sponsors in local areas to those receiving balls </a:t>
            </a:r>
          </a:p>
          <a:p>
            <a:pPr lvl="1"/>
            <a:r>
              <a:rPr lang="en-US" dirty="0"/>
              <a:t> Reach out to Chuck at </a:t>
            </a:r>
            <a:r>
              <a:rPr lang="en-US" dirty="0">
                <a:hlinkClick r:id="rId3"/>
              </a:rPr>
              <a:t>lionclschwab@netscape.net</a:t>
            </a:r>
            <a:r>
              <a:rPr lang="en-US" dirty="0"/>
              <a:t> or at 540-476-1041</a:t>
            </a:r>
          </a:p>
          <a:p>
            <a:pPr lvl="1"/>
            <a:r>
              <a:rPr lang="en-US" dirty="0"/>
              <a:t>Balls are delivered or shipped</a:t>
            </a:r>
          </a:p>
          <a:p>
            <a:pPr lvl="1"/>
            <a:r>
              <a:rPr lang="en-US" dirty="0"/>
              <a:t>When you hand out the ball, please encourage the student or child (parent) to reach out with a thank you.  Sponsor contact info is provided.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E00510-3CEE-FC79-63FE-1064E8BC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79209"/>
            <a:ext cx="5486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Would you like to have soccer balls for your students or younger children?</a:t>
            </a:r>
          </a:p>
        </p:txBody>
      </p:sp>
    </p:spTree>
    <p:extLst>
      <p:ext uri="{BB962C8B-B14F-4D97-AF65-F5344CB8AC3E}">
        <p14:creationId xmlns:p14="http://schemas.microsoft.com/office/powerpoint/2010/main" val="900006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FDB316-A509-8CA9-8225-97694968E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35691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If you need help with any of these, contact Chuck to find out if there is a Lions Club in your area that can help:</a:t>
            </a:r>
          </a:p>
          <a:p>
            <a:pPr lvl="1"/>
            <a:r>
              <a:rPr lang="en-US"/>
              <a:t>Rides to appointments, camps or programs</a:t>
            </a:r>
          </a:p>
          <a:p>
            <a:pPr lvl="1"/>
            <a:r>
              <a:rPr lang="en-US"/>
              <a:t>Low vision equipment including glasses</a:t>
            </a:r>
          </a:p>
          <a:p>
            <a:pPr lvl="1"/>
            <a:r>
              <a:rPr lang="en-US"/>
              <a:t>Scholarship funding </a:t>
            </a:r>
          </a:p>
          <a:p>
            <a:pPr lvl="2"/>
            <a:r>
              <a:rPr lang="en-US"/>
              <a:t>Higher Education</a:t>
            </a:r>
          </a:p>
          <a:p>
            <a:pPr lvl="2"/>
            <a:r>
              <a:rPr lang="en-US"/>
              <a:t>Camps and Programs such as Super Summer Camp</a:t>
            </a:r>
          </a:p>
          <a:p>
            <a:pPr lvl="1"/>
            <a:r>
              <a:rPr lang="en-US"/>
              <a:t>Grant funding for special events like Beep Easter Egg hunt</a:t>
            </a:r>
          </a:p>
          <a:p>
            <a:pPr lvl="1"/>
            <a:r>
              <a:rPr lang="en-US"/>
              <a:t>The Opportunity to come visit a meeting</a:t>
            </a:r>
          </a:p>
          <a:p>
            <a:pPr lvl="1"/>
            <a:r>
              <a:rPr lang="en-US"/>
              <a:t>Information on Leo Clubs for youth</a:t>
            </a:r>
          </a:p>
          <a:p>
            <a:pPr lvl="1"/>
            <a:r>
              <a:rPr lang="en-US"/>
              <a:t>AND MORE!!!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9CE7E1-E17B-8954-0E3E-2FF1AB75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52400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/>
              <a:t>Other Ways Lions </a:t>
            </a:r>
            <a:br>
              <a:rPr lang="en-US"/>
            </a:br>
            <a:r>
              <a:rPr lang="en-US"/>
              <a:t>may be able to help:</a:t>
            </a:r>
          </a:p>
        </p:txBody>
      </p:sp>
    </p:spTree>
    <p:extLst>
      <p:ext uri="{BB962C8B-B14F-4D97-AF65-F5344CB8AC3E}">
        <p14:creationId xmlns:p14="http://schemas.microsoft.com/office/powerpoint/2010/main" val="305974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6127F-35D5-C2B8-41F5-E4C5973DB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0B7E7F-C6E9-4289-7229-3029BB7F1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50447"/>
            <a:ext cx="6553200" cy="990600"/>
          </a:xfrm>
        </p:spPr>
        <p:txBody>
          <a:bodyPr>
            <a:normAutofit fontScale="90000"/>
          </a:bodyPr>
          <a:lstStyle/>
          <a:p>
            <a:r>
              <a:rPr lang="en-US" sz="3100"/>
              <a:t>Let’s close with this! Are Student Team programs working? </a:t>
            </a:r>
            <a:br>
              <a:rPr lang="en-US" sz="3100"/>
            </a:br>
            <a:r>
              <a:rPr lang="en-US" sz="3100"/>
              <a:t>Measurable skills gains </a:t>
            </a:r>
            <a:r>
              <a:rPr lang="en-US" sz="2700"/>
              <a:t>from NCSAB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40376DD-ECEB-F34B-5718-E01544E77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9930" y="1597683"/>
            <a:ext cx="7246940" cy="2565280"/>
          </a:xfrm>
          <a:prstGeom prst="rect">
            <a:avLst/>
          </a:prstGeom>
        </p:spPr>
      </p:pic>
      <p:graphicFrame>
        <p:nvGraphicFramePr>
          <p:cNvPr id="11" name="Diagram 10" descr="Arrows showing the year and percentage  each year for measurable skills gain.  In 2017 there was 30% and in program year 2024-2025 there was an 86.$% gain">
            <a:extLst>
              <a:ext uri="{FF2B5EF4-FFF2-40B4-BE49-F238E27FC236}">
                <a16:creationId xmlns:a16="http://schemas.microsoft.com/office/drawing/2014/main" id="{C7F6073C-D89D-44DE-3DE6-4C131EF5B3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2596013"/>
              </p:ext>
            </p:extLst>
          </p:nvPr>
        </p:nvGraphicFramePr>
        <p:xfrm>
          <a:off x="1219200" y="4419600"/>
          <a:ext cx="6248400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219739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E1B4-E1C6-9731-422C-8FA88124B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70EF8D-75C0-A245-E14B-661C59BC8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Chuck Schwab: </a:t>
            </a:r>
            <a:r>
              <a:rPr lang="en-US" dirty="0">
                <a:hlinkClick r:id="rId3"/>
              </a:rPr>
              <a:t>lionclschwab@netscape.net</a:t>
            </a:r>
            <a:r>
              <a:rPr lang="en-US" dirty="0"/>
              <a:t> or at 540-476-1041</a:t>
            </a:r>
          </a:p>
          <a:p>
            <a:endParaRPr lang="en-US" sz="1200" dirty="0"/>
          </a:p>
          <a:p>
            <a:r>
              <a:rPr lang="en-US" dirty="0">
                <a:hlinkClick r:id="rId4"/>
              </a:rPr>
              <a:t>Tish.Harris@DBVI.virginia.gov</a:t>
            </a:r>
            <a:endParaRPr lang="en-US" dirty="0"/>
          </a:p>
          <a:p>
            <a:endParaRPr lang="en-US" sz="1200" dirty="0"/>
          </a:p>
          <a:p>
            <a:r>
              <a:rPr lang="en-US" dirty="0">
                <a:hlinkClick r:id="rId5"/>
              </a:rPr>
              <a:t>Caroline.Rammacher@DBVI.virginia.gov</a:t>
            </a:r>
            <a:endParaRPr lang="en-US" dirty="0"/>
          </a:p>
          <a:p>
            <a:endParaRPr lang="en-US" sz="1200" dirty="0"/>
          </a:p>
          <a:p>
            <a:r>
              <a:rPr lang="en-US" dirty="0">
                <a:hlinkClick r:id="rId6"/>
              </a:rPr>
              <a:t>Rick.Bradley@DBVI.virginia.gov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086A04-AF25-D6BD-58EC-AC88109F3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5815"/>
            <a:ext cx="5486400" cy="1143000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33408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1DEDC-7079-141C-A731-2725A8D74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E66943-C641-29B9-2ABB-9CB461601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dirty="0"/>
              <a:t>Ages 14-until 22nd birthday</a:t>
            </a:r>
          </a:p>
          <a:p>
            <a:pPr marL="109728" indent="0">
              <a:buNone/>
            </a:pPr>
            <a:endParaRPr lang="en-US" sz="1600" dirty="0"/>
          </a:p>
          <a:p>
            <a:pPr marL="109728" indent="0">
              <a:buNone/>
            </a:pPr>
            <a:r>
              <a:rPr lang="en-US" dirty="0"/>
              <a:t>Something for all interests and abilities!</a:t>
            </a:r>
          </a:p>
          <a:p>
            <a:pPr marL="109728" indent="0">
              <a:buNone/>
            </a:pPr>
            <a:endParaRPr lang="en-US" sz="1600" dirty="0"/>
          </a:p>
          <a:p>
            <a:pPr marL="109728" indent="0">
              <a:buNone/>
            </a:pPr>
            <a:r>
              <a:rPr lang="en-US" dirty="0"/>
              <a:t>Some more advanced programs have a reading and math suggested skill level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dirty="0"/>
              <a:t>We can connect students quickly!</a:t>
            </a: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BAB96F-6E63-4D82-47A3-BAAB46BF1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Who is eligible for </a:t>
            </a:r>
            <a:br>
              <a:rPr lang="en-US"/>
            </a:br>
            <a:r>
              <a:rPr lang="en-US"/>
              <a:t>Student Team Programs? </a:t>
            </a:r>
          </a:p>
        </p:txBody>
      </p:sp>
    </p:spTree>
    <p:extLst>
      <p:ext uri="{BB962C8B-B14F-4D97-AF65-F5344CB8AC3E}">
        <p14:creationId xmlns:p14="http://schemas.microsoft.com/office/powerpoint/2010/main" val="3802567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7A01A-E7A7-9465-DBC7-5DF09CADF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0DAB58-6481-257C-6263-A54132096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0432"/>
            <a:ext cx="4764024" cy="5312664"/>
          </a:xfrm>
        </p:spPr>
        <p:txBody>
          <a:bodyPr>
            <a:normAutofit fontScale="62500" lnSpcReduction="20000"/>
          </a:bodyPr>
          <a:lstStyle/>
          <a:p>
            <a:r>
              <a:rPr lang="en-US" sz="2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Last summer, we took our daughter to the JMU (James Madison University) campus to attend a week-long program, “Launching Point” for students to get a taste of the college experience. We dropped off a hesitant, nervous, unusually quiet young lady who did not know what to expect (and had not been away from home on her own since the significant vision loss more than a year ago). We returned to JMU, a week later, to find a confident, bright-eyed, happy, independent young lady. She gained skills (like realizing that she needed a cane to help with her mobility) and confidence (“I really can be away from home and be comfortable and independent”) during that week. The new-found friends (kindred spirits) and like-minded mentors and teachers inspired her with a renewed hope and energy. We are so grateful for DBVI!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6E818A-4566-3C5B-9DB8-B2AACE099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472" y="121920"/>
            <a:ext cx="5888736" cy="1143000"/>
          </a:xfrm>
        </p:spPr>
        <p:txBody>
          <a:bodyPr>
            <a:normAutofit/>
          </a:bodyPr>
          <a:lstStyle/>
          <a:p>
            <a:r>
              <a:rPr lang="en-US" dirty="0"/>
              <a:t>Note from a Parent</a:t>
            </a:r>
          </a:p>
        </p:txBody>
      </p:sp>
      <p:pic>
        <p:nvPicPr>
          <p:cNvPr id="4" name="Picture 3" descr="Photo of young lady with glasses in front of a board with cards on it. ">
            <a:extLst>
              <a:ext uri="{FF2B5EF4-FFF2-40B4-BE49-F238E27FC236}">
                <a16:creationId xmlns:a16="http://schemas.microsoft.com/office/drawing/2014/main" id="{C5E91CB0-A97B-44C7-1241-08DF67D70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764" y="1533001"/>
            <a:ext cx="3097036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3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BE251-F550-08B2-017E-5C5052953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 descr="Three columns titled residential, virtual/hybrid and family engagement">
            <a:extLst>
              <a:ext uri="{FF2B5EF4-FFF2-40B4-BE49-F238E27FC236}">
                <a16:creationId xmlns:a16="http://schemas.microsoft.com/office/drawing/2014/main" id="{A48EBF6B-0DE0-0416-12ED-4B11743F5A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908489"/>
              </p:ext>
            </p:extLst>
          </p:nvPr>
        </p:nvGraphicFramePr>
        <p:xfrm>
          <a:off x="457200" y="1600200"/>
          <a:ext cx="8229600" cy="440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726786E-3712-349C-F2E3-C3F924E4C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Student Programs fall into </a:t>
            </a:r>
            <a:br>
              <a:rPr lang="en-US"/>
            </a:br>
            <a:r>
              <a:rPr lang="en-US"/>
              <a:t>3 categories</a:t>
            </a:r>
          </a:p>
        </p:txBody>
      </p:sp>
    </p:spTree>
    <p:extLst>
      <p:ext uri="{BB962C8B-B14F-4D97-AF65-F5344CB8AC3E}">
        <p14:creationId xmlns:p14="http://schemas.microsoft.com/office/powerpoint/2010/main" val="3049959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D675E3-ABE2-F270-C154-3543590B1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Independent Living skills</a:t>
            </a:r>
          </a:p>
          <a:p>
            <a:r>
              <a:rPr lang="en-US"/>
              <a:t>Advocacy</a:t>
            </a:r>
          </a:p>
          <a:p>
            <a:r>
              <a:rPr lang="en-US"/>
              <a:t>Social Interaction Skills</a:t>
            </a:r>
          </a:p>
          <a:p>
            <a:r>
              <a:rPr lang="en-US"/>
              <a:t>CONFIDENCE</a:t>
            </a:r>
          </a:p>
          <a:p>
            <a:r>
              <a:rPr lang="en-US"/>
              <a:t>COMMUNITY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28ED43-D690-3F54-6617-E47FAF7F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Residential Programs build</a:t>
            </a:r>
          </a:p>
        </p:txBody>
      </p:sp>
    </p:spTree>
    <p:extLst>
      <p:ext uri="{BB962C8B-B14F-4D97-AF65-F5344CB8AC3E}">
        <p14:creationId xmlns:p14="http://schemas.microsoft.com/office/powerpoint/2010/main" val="20045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481C3-D5D3-AF8B-F72F-B4EC1940D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1834" descr="video">
            <a:hlinkClick r:id="" action="ppaction://media"/>
            <a:extLst>
              <a:ext uri="{FF2B5EF4-FFF2-40B4-BE49-F238E27FC236}">
                <a16:creationId xmlns:a16="http://schemas.microsoft.com/office/drawing/2014/main" id="{5B180749-C2F9-4DA6-91C6-8C2B6E7DB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8956" y="727941"/>
            <a:ext cx="4772871" cy="5390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3E72F6-A042-0E3B-C1C2-B8BBDFC0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Video!</a:t>
            </a:r>
          </a:p>
        </p:txBody>
      </p:sp>
    </p:spTree>
    <p:extLst>
      <p:ext uri="{BB962C8B-B14F-4D97-AF65-F5344CB8AC3E}">
        <p14:creationId xmlns:p14="http://schemas.microsoft.com/office/powerpoint/2010/main" val="12526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BVI Templat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B Official Template.potx" id="{A512DEAA-4766-4992-A25E-DF526964E977}" vid="{CD6E431C-FD93-4196-A9C5-5F67F007AEBA}"/>
    </a:ext>
  </a:extLst>
</a:theme>
</file>

<file path=ppt/theme/theme2.xml><?xml version="1.0" encoding="utf-8"?>
<a:theme xmlns:a="http://schemas.openxmlformats.org/drawingml/2006/main" name="DBVI Official Templat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BVI Official Template" id="{4E82B48A-6035-4A0C-AA55-D88EBBD7FD12}" vid="{82A722DF-1951-465B-8CE6-37580DB7397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620ae5a9-4ec1-4fa0-8641-5d9f386c7309}" enabled="0" method="" siteId="{620ae5a9-4ec1-4fa0-8641-5d9f386c730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VRCBVI Official Template</Template>
  <TotalTime>653</TotalTime>
  <Words>1627</Words>
  <Application>Microsoft Office PowerPoint</Application>
  <PresentationFormat>On-screen Show (4:3)</PresentationFormat>
  <Paragraphs>250</Paragraphs>
  <Slides>43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Aptos</vt:lpstr>
      <vt:lpstr>Arial</vt:lpstr>
      <vt:lpstr>Arial Black</vt:lpstr>
      <vt:lpstr>Calibri</vt:lpstr>
      <vt:lpstr>High Tower Text</vt:lpstr>
      <vt:lpstr>Lucida Sans Unicode</vt:lpstr>
      <vt:lpstr>Times New Roman</vt:lpstr>
      <vt:lpstr>Verdana</vt:lpstr>
      <vt:lpstr>Wingdings</vt:lpstr>
      <vt:lpstr>Wingdings 2</vt:lpstr>
      <vt:lpstr>Wingdings 3</vt:lpstr>
      <vt:lpstr>DBVI Template</vt:lpstr>
      <vt:lpstr>DBVI Official Template</vt:lpstr>
      <vt:lpstr>Here’s What's Ahead for Next Year</vt:lpstr>
      <vt:lpstr>Allow us to introduce ourselves</vt:lpstr>
      <vt:lpstr>Have any of your students attended Student Team Programs? We would like to hear their feedback from you!  </vt:lpstr>
      <vt:lpstr>How do Student Programs expand core curriculum?</vt:lpstr>
      <vt:lpstr>Who is eligible for  Student Team Programs? </vt:lpstr>
      <vt:lpstr>Note from a Parent</vt:lpstr>
      <vt:lpstr>Student Programs fall into  3 categories</vt:lpstr>
      <vt:lpstr>Residential Programs build</vt:lpstr>
      <vt:lpstr>Video!</vt:lpstr>
      <vt:lpstr>Cyber Space</vt:lpstr>
      <vt:lpstr>PowerPoint Presentation</vt:lpstr>
      <vt:lpstr>Launching Point</vt:lpstr>
      <vt:lpstr>PowerPoint Presentation</vt:lpstr>
      <vt:lpstr>PowerPoint Presentation</vt:lpstr>
      <vt:lpstr>PowerPoint Presentation</vt:lpstr>
      <vt:lpstr>Kerry Foster  Parent of DBVI Student  </vt:lpstr>
      <vt:lpstr>PowerPoint Presentation</vt:lpstr>
      <vt:lpstr>PowerPoint Presentation</vt:lpstr>
      <vt:lpstr>Family Programs</vt:lpstr>
      <vt:lpstr>Careers in Action</vt:lpstr>
      <vt:lpstr>PowerPoint Presentation</vt:lpstr>
      <vt:lpstr>PowerPoint Presentation</vt:lpstr>
      <vt:lpstr>PowerPoint Presentation</vt:lpstr>
      <vt:lpstr>In 2026- Spring into SUCCESS in Portsmouth March 20-22 and Careers in Action in Hampton in October</vt:lpstr>
      <vt:lpstr>Virtual and Hybrid </vt:lpstr>
      <vt:lpstr>DBVI: Online Options </vt:lpstr>
      <vt:lpstr>PowerPoint Presentation</vt:lpstr>
      <vt:lpstr>Cyber Warriors</vt:lpstr>
      <vt:lpstr>Cyber Warriors</vt:lpstr>
      <vt:lpstr>Cyber Warriors in action</vt:lpstr>
      <vt:lpstr>CW Summer 2026:</vt:lpstr>
      <vt:lpstr>Always something  new!</vt:lpstr>
      <vt:lpstr>Hybrids!</vt:lpstr>
      <vt:lpstr>PowerPoint Presentation</vt:lpstr>
      <vt:lpstr>ALSO NEW AND EXCITING</vt:lpstr>
      <vt:lpstr>Photos of ball for all</vt:lpstr>
      <vt:lpstr>PowerPoint Presentation</vt:lpstr>
      <vt:lpstr>PowerPoint Presentation</vt:lpstr>
      <vt:lpstr>A Ball for All</vt:lpstr>
      <vt:lpstr>Would you like to have soccer balls for your students or younger children?</vt:lpstr>
      <vt:lpstr>Other Ways Lions  may be able to help:</vt:lpstr>
      <vt:lpstr>Let’s close with this! Are Student Team programs working?  Measurable skills gains from NCSAB</vt:lpstr>
      <vt:lpstr>Questions?</vt:lpstr>
    </vt:vector>
  </TitlesOfParts>
  <Company>Virginia IT Infrastructure Partnership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Collette, Jessica (DBVI)</dc:creator>
  <cp:lastModifiedBy>Harris, Tish (DBVI)</cp:lastModifiedBy>
  <cp:revision>3</cp:revision>
  <dcterms:created xsi:type="dcterms:W3CDTF">2022-12-09T15:44:59Z</dcterms:created>
  <dcterms:modified xsi:type="dcterms:W3CDTF">2026-03-12T14:11:20Z</dcterms:modified>
</cp:coreProperties>
</file>